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Economica"/>
      <p:regular r:id="rId37"/>
      <p:bold r:id="rId38"/>
      <p:italic r:id="rId39"/>
      <p:boldItalic r:id="rId40"/>
    </p:embeddedFont>
    <p:embeddedFont>
      <p:font typeface="Source Sans Pro"/>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conomica-boldItalic.fntdata"/><Relationship Id="rId20" Type="http://schemas.openxmlformats.org/officeDocument/2006/relationships/slide" Target="slides/slide16.xml"/><Relationship Id="rId42" Type="http://schemas.openxmlformats.org/officeDocument/2006/relationships/font" Target="fonts/SourceSansPro-bold.fntdata"/><Relationship Id="rId41" Type="http://schemas.openxmlformats.org/officeDocument/2006/relationships/font" Target="fonts/SourceSansPro-regular.fntdata"/><Relationship Id="rId22" Type="http://schemas.openxmlformats.org/officeDocument/2006/relationships/slide" Target="slides/slide18.xml"/><Relationship Id="rId44" Type="http://schemas.openxmlformats.org/officeDocument/2006/relationships/font" Target="fonts/SourceSansPro-boldItalic.fntdata"/><Relationship Id="rId21" Type="http://schemas.openxmlformats.org/officeDocument/2006/relationships/slide" Target="slides/slide17.xml"/><Relationship Id="rId43" Type="http://schemas.openxmlformats.org/officeDocument/2006/relationships/font" Target="fonts/SourceSansPro-italic.fntdata"/><Relationship Id="rId24" Type="http://schemas.openxmlformats.org/officeDocument/2006/relationships/slide" Target="slides/slide20.xml"/><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penSans-boldItalic.fntdata"/><Relationship Id="rId25" Type="http://schemas.openxmlformats.org/officeDocument/2006/relationships/slide" Target="slides/slide21.xml"/><Relationship Id="rId47"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Economica-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Economica-italic.fntdata"/><Relationship Id="rId16" Type="http://schemas.openxmlformats.org/officeDocument/2006/relationships/slide" Target="slides/slide12.xml"/><Relationship Id="rId38" Type="http://schemas.openxmlformats.org/officeDocument/2006/relationships/font" Target="fonts/Economica-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12" name="Shape 12"/>
          <p:cNvSpPr txBox="1"/>
          <p:nvPr>
            <p:ph type="ctrTitle"/>
          </p:nvPr>
        </p:nvSpPr>
        <p:spPr>
          <a:xfrm>
            <a:off x="3044700" y="1444255"/>
            <a:ext cx="3054600" cy="1537200"/>
          </a:xfrm>
          <a:prstGeom prst="rect">
            <a:avLst/>
          </a:prstGeom>
        </p:spPr>
        <p:txBody>
          <a:bodyPr anchorCtr="0" anchor="b"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wrap="square" tIns="91425"/>
          <a:lstStyle>
            <a:lvl1pPr lvl="0" rtl="0" algn="ctr">
              <a:spcBef>
                <a:spcPts val="0"/>
              </a:spcBef>
              <a:buClr>
                <a:schemeClr val="lt2"/>
              </a:buClr>
              <a:buSzPct val="100000"/>
              <a:defRPr sz="16000">
                <a:solidFill>
                  <a:schemeClr val="lt2"/>
                </a:solidFill>
              </a:defRPr>
            </a:lvl1pPr>
            <a:lvl2pPr lvl="1" rtl="0" algn="ctr">
              <a:spcBef>
                <a:spcPts val="0"/>
              </a:spcBef>
              <a:buClr>
                <a:schemeClr val="lt2"/>
              </a:buClr>
              <a:buSzPct val="100000"/>
              <a:defRPr sz="16000">
                <a:solidFill>
                  <a:schemeClr val="lt2"/>
                </a:solidFill>
              </a:defRPr>
            </a:lvl2pPr>
            <a:lvl3pPr lvl="2" rtl="0" algn="ctr">
              <a:spcBef>
                <a:spcPts val="0"/>
              </a:spcBef>
              <a:buClr>
                <a:schemeClr val="lt2"/>
              </a:buClr>
              <a:buSzPct val="100000"/>
              <a:defRPr sz="16000">
                <a:solidFill>
                  <a:schemeClr val="lt2"/>
                </a:solidFill>
              </a:defRPr>
            </a:lvl3pPr>
            <a:lvl4pPr lvl="3" rtl="0" algn="ctr">
              <a:spcBef>
                <a:spcPts val="0"/>
              </a:spcBef>
              <a:buClr>
                <a:schemeClr val="lt2"/>
              </a:buClr>
              <a:buSzPct val="100000"/>
              <a:defRPr sz="16000">
                <a:solidFill>
                  <a:schemeClr val="lt2"/>
                </a:solidFill>
              </a:defRPr>
            </a:lvl4pPr>
            <a:lvl5pPr lvl="4" rtl="0" algn="ctr">
              <a:spcBef>
                <a:spcPts val="0"/>
              </a:spcBef>
              <a:buClr>
                <a:schemeClr val="lt2"/>
              </a:buClr>
              <a:buSzPct val="100000"/>
              <a:defRPr sz="16000">
                <a:solidFill>
                  <a:schemeClr val="lt2"/>
                </a:solidFill>
              </a:defRPr>
            </a:lvl5pPr>
            <a:lvl6pPr lvl="5" rtl="0" algn="ctr">
              <a:spcBef>
                <a:spcPts val="0"/>
              </a:spcBef>
              <a:buClr>
                <a:schemeClr val="lt2"/>
              </a:buClr>
              <a:buSzPct val="100000"/>
              <a:defRPr sz="16000">
                <a:solidFill>
                  <a:schemeClr val="lt2"/>
                </a:solidFill>
              </a:defRPr>
            </a:lvl6pPr>
            <a:lvl7pPr lvl="6" rtl="0" algn="ctr">
              <a:spcBef>
                <a:spcPts val="0"/>
              </a:spcBef>
              <a:buClr>
                <a:schemeClr val="lt2"/>
              </a:buClr>
              <a:buSzPct val="100000"/>
              <a:defRPr sz="16000">
                <a:solidFill>
                  <a:schemeClr val="lt2"/>
                </a:solidFill>
              </a:defRPr>
            </a:lvl7pPr>
            <a:lvl8pPr lvl="7" rtl="0" algn="ctr">
              <a:spcBef>
                <a:spcPts val="0"/>
              </a:spcBef>
              <a:buClr>
                <a:schemeClr val="lt2"/>
              </a:buClr>
              <a:buSzPct val="100000"/>
              <a:defRPr sz="16000">
                <a:solidFill>
                  <a:schemeClr val="lt2"/>
                </a:solidFill>
              </a:defRPr>
            </a:lvl8pPr>
            <a:lvl9pPr lvl="8" rtl="0"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wrap="square"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wrap="square" tIns="91425"/>
          <a:lstStyle>
            <a:lvl1pPr lvl="0" rtl="0" algn="ctr">
              <a:spcBef>
                <a:spcPts val="0"/>
              </a:spcBef>
              <a:buClr>
                <a:schemeClr val="lt2"/>
              </a:buClr>
              <a:defRPr>
                <a:solidFill>
                  <a:schemeClr val="lt2"/>
                </a:solidFill>
              </a:defRPr>
            </a:lvl1pPr>
            <a:lvl2pPr lvl="1" rtl="0" algn="ctr">
              <a:spcBef>
                <a:spcPts val="0"/>
              </a:spcBef>
              <a:buClr>
                <a:schemeClr val="lt2"/>
              </a:buClr>
              <a:defRPr>
                <a:solidFill>
                  <a:schemeClr val="lt2"/>
                </a:solidFill>
              </a:defRPr>
            </a:lvl2pPr>
            <a:lvl3pPr lvl="2" rtl="0" algn="ctr">
              <a:spcBef>
                <a:spcPts val="0"/>
              </a:spcBef>
              <a:buClr>
                <a:schemeClr val="lt2"/>
              </a:buClr>
              <a:defRPr>
                <a:solidFill>
                  <a:schemeClr val="lt2"/>
                </a:solidFill>
              </a:defRPr>
            </a:lvl3pPr>
            <a:lvl4pPr lvl="3" rtl="0" algn="ctr">
              <a:spcBef>
                <a:spcPts val="0"/>
              </a:spcBef>
              <a:buClr>
                <a:schemeClr val="lt2"/>
              </a:buClr>
              <a:defRPr>
                <a:solidFill>
                  <a:schemeClr val="lt2"/>
                </a:solidFill>
              </a:defRPr>
            </a:lvl4pPr>
            <a:lvl5pPr lvl="4" rtl="0" algn="ctr">
              <a:spcBef>
                <a:spcPts val="0"/>
              </a:spcBef>
              <a:buClr>
                <a:schemeClr val="lt2"/>
              </a:buClr>
              <a:defRPr>
                <a:solidFill>
                  <a:schemeClr val="lt2"/>
                </a:solidFill>
              </a:defRPr>
            </a:lvl5pPr>
            <a:lvl6pPr lvl="5" rtl="0" algn="ctr">
              <a:spcBef>
                <a:spcPts val="0"/>
              </a:spcBef>
              <a:buClr>
                <a:schemeClr val="lt2"/>
              </a:buClr>
              <a:defRPr>
                <a:solidFill>
                  <a:schemeClr val="lt2"/>
                </a:solidFill>
              </a:defRPr>
            </a:lvl6pPr>
            <a:lvl7pPr lvl="6" rtl="0" algn="ctr">
              <a:spcBef>
                <a:spcPts val="0"/>
              </a:spcBef>
              <a:buClr>
                <a:schemeClr val="lt2"/>
              </a:buClr>
              <a:defRPr>
                <a:solidFill>
                  <a:schemeClr val="lt2"/>
                </a:solidFill>
              </a:defRPr>
            </a:lvl7pPr>
            <a:lvl8pPr lvl="7" rtl="0" algn="ctr">
              <a:spcBef>
                <a:spcPts val="0"/>
              </a:spcBef>
              <a:buClr>
                <a:schemeClr val="lt2"/>
              </a:buClr>
              <a:defRPr>
                <a:solidFill>
                  <a:schemeClr val="lt2"/>
                </a:solidFill>
              </a:defRPr>
            </a:lvl8pPr>
            <a:lvl9pPr lvl="8" rtl="0"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wrap="square" tIns="91425"/>
          <a:lstStyle>
            <a:lvl1pPr lvl="0" rt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rtl="0">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rtl="0">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rtl="0">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rtl="0">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rtl="0">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rtl="0">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rtl="0">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rtl="0">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1"/>
              </a:buClr>
              <a:buSzPct val="100000"/>
              <a:buFont typeface="Open Sans"/>
              <a:buChar char="●"/>
              <a:defRPr sz="1800">
                <a:solidFill>
                  <a:schemeClr val="dk1"/>
                </a:solidFill>
                <a:latin typeface="Open Sans"/>
                <a:ea typeface="Open Sans"/>
                <a:cs typeface="Open Sans"/>
                <a:sym typeface="Open Sans"/>
              </a:defRPr>
            </a:lvl1pPr>
            <a:lvl2pPr lvl="1"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2pPr>
            <a:lvl3pPr lvl="2"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3pPr>
            <a:lvl4pPr lvl="3"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4pPr>
            <a:lvl5pPr lvl="4"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5pPr>
            <a:lvl6pPr lvl="5"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6pPr>
            <a:lvl7pPr lvl="6"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7pPr>
            <a:lvl8pPr lvl="7"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8pPr>
            <a:lvl9pPr lvl="8" rtl="0">
              <a:lnSpc>
                <a:spcPct val="115000"/>
              </a:lnSpc>
              <a:spcBef>
                <a:spcPts val="0"/>
              </a:spcBef>
              <a:spcAft>
                <a:spcPts val="1600"/>
              </a:spcAft>
              <a:buClr>
                <a:schemeClr val="dk1"/>
              </a:buClr>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 name="Shape 61"/>
        <p:cNvGrpSpPr/>
        <p:nvPr/>
      </p:nvGrpSpPr>
      <p:grpSpPr>
        <a:xfrm>
          <a:off x="0" y="0"/>
          <a:ext cx="0" cy="0"/>
          <a:chOff x="0" y="0"/>
          <a:chExt cx="0" cy="0"/>
        </a:xfrm>
      </p:grpSpPr>
      <p:sp>
        <p:nvSpPr>
          <p:cNvPr id="62" name="Shape 62"/>
          <p:cNvSpPr txBox="1"/>
          <p:nvPr>
            <p:ph type="title"/>
          </p:nvPr>
        </p:nvSpPr>
        <p:spPr>
          <a:xfrm>
            <a:off x="276625" y="1839300"/>
            <a:ext cx="4045200" cy="1464900"/>
          </a:xfrm>
          <a:prstGeom prst="rect">
            <a:avLst/>
          </a:prstGeom>
        </p:spPr>
        <p:txBody>
          <a:bodyPr anchorCtr="0" anchor="b" bIns="91425" lIns="91425" rIns="91425" wrap="square" tIns="91425">
            <a:noAutofit/>
          </a:bodyPr>
          <a:lstStyle/>
          <a:p>
            <a:pPr lvl="0">
              <a:spcBef>
                <a:spcPts val="0"/>
              </a:spcBef>
              <a:buNone/>
            </a:pPr>
            <a:r>
              <a:rPr lang="en"/>
              <a:t>Needfinding in Self Care</a:t>
            </a:r>
          </a:p>
        </p:txBody>
      </p:sp>
      <p:sp>
        <p:nvSpPr>
          <p:cNvPr id="63" name="Shape 63"/>
          <p:cNvSpPr txBox="1"/>
          <p:nvPr>
            <p:ph idx="1" type="subTitle"/>
          </p:nvPr>
        </p:nvSpPr>
        <p:spPr>
          <a:xfrm>
            <a:off x="4879975" y="1784701"/>
            <a:ext cx="4045200" cy="1574100"/>
          </a:xfrm>
          <a:prstGeom prst="rect">
            <a:avLst/>
          </a:prstGeom>
        </p:spPr>
        <p:txBody>
          <a:bodyPr anchorCtr="0" anchor="t" bIns="91425" lIns="91425" rIns="91425" wrap="square" tIns="91425">
            <a:noAutofit/>
          </a:bodyPr>
          <a:lstStyle/>
          <a:p>
            <a:pPr lvl="0">
              <a:spcBef>
                <a:spcPts val="0"/>
              </a:spcBef>
              <a:buNone/>
            </a:pPr>
            <a:r>
              <a:rPr lang="en">
                <a:solidFill>
                  <a:schemeClr val="lt1"/>
                </a:solidFill>
                <a:latin typeface="Source Sans Pro"/>
                <a:ea typeface="Source Sans Pro"/>
                <a:cs typeface="Source Sans Pro"/>
                <a:sym typeface="Source Sans Pro"/>
              </a:rPr>
              <a:t>Ashwin Agarwal</a:t>
            </a:r>
          </a:p>
          <a:p>
            <a:pPr lvl="0">
              <a:spcBef>
                <a:spcPts val="0"/>
              </a:spcBef>
              <a:buNone/>
            </a:pPr>
            <a:r>
              <a:rPr lang="en">
                <a:solidFill>
                  <a:schemeClr val="lt1"/>
                </a:solidFill>
                <a:latin typeface="Source Sans Pro"/>
                <a:ea typeface="Source Sans Pro"/>
                <a:cs typeface="Source Sans Pro"/>
                <a:sym typeface="Source Sans Pro"/>
              </a:rPr>
              <a:t>Claire Shu</a:t>
            </a:r>
          </a:p>
          <a:p>
            <a:pPr lvl="0">
              <a:spcBef>
                <a:spcPts val="0"/>
              </a:spcBef>
              <a:buNone/>
            </a:pPr>
            <a:r>
              <a:rPr lang="en">
                <a:solidFill>
                  <a:schemeClr val="lt1"/>
                </a:solidFill>
                <a:latin typeface="Source Sans Pro"/>
                <a:ea typeface="Source Sans Pro"/>
                <a:cs typeface="Source Sans Pro"/>
                <a:sym typeface="Source Sans Pro"/>
              </a:rPr>
              <a:t>Josh Lange</a:t>
            </a:r>
          </a:p>
          <a:p>
            <a:pPr lvl="0">
              <a:spcBef>
                <a:spcPts val="0"/>
              </a:spcBef>
              <a:buNone/>
            </a:pPr>
            <a:r>
              <a:rPr lang="en">
                <a:solidFill>
                  <a:schemeClr val="lt1"/>
                </a:solidFill>
                <a:latin typeface="Source Sans Pro"/>
                <a:ea typeface="Source Sans Pro"/>
                <a:cs typeface="Source Sans Pro"/>
                <a:sym typeface="Source Sans Pro"/>
              </a:rPr>
              <a:t>Katherine Eisenbrand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8" name="Shape 128"/>
        <p:cNvGrpSpPr/>
        <p:nvPr/>
      </p:nvGrpSpPr>
      <p:grpSpPr>
        <a:xfrm>
          <a:off x="0" y="0"/>
          <a:ext cx="0" cy="0"/>
          <a:chOff x="0" y="0"/>
          <a:chExt cx="0" cy="0"/>
        </a:xfrm>
      </p:grpSpPr>
      <p:sp>
        <p:nvSpPr>
          <p:cNvPr id="129" name="Shape 129"/>
          <p:cNvSpPr txBox="1"/>
          <p:nvPr>
            <p:ph type="title"/>
          </p:nvPr>
        </p:nvSpPr>
        <p:spPr>
          <a:xfrm>
            <a:off x="265500" y="448825"/>
            <a:ext cx="4045200" cy="1786200"/>
          </a:xfrm>
          <a:prstGeom prst="rect">
            <a:avLst/>
          </a:prstGeom>
        </p:spPr>
        <p:txBody>
          <a:bodyPr anchorCtr="0" anchor="b" bIns="91425" lIns="91425" rIns="91425" wrap="square" tIns="91425">
            <a:noAutofit/>
          </a:bodyPr>
          <a:lstStyle/>
          <a:p>
            <a:pPr lvl="0" rtl="0">
              <a:spcBef>
                <a:spcPts val="0"/>
              </a:spcBef>
              <a:buNone/>
            </a:pPr>
            <a:r>
              <a:rPr lang="en" sz="3000"/>
              <a:t>Interview 3 - Residence Dean</a:t>
            </a:r>
          </a:p>
        </p:txBody>
      </p:sp>
      <p:sp>
        <p:nvSpPr>
          <p:cNvPr id="130" name="Shape 130"/>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lvl="0">
              <a:spcBef>
                <a:spcPts val="0"/>
              </a:spcBef>
              <a:buNone/>
            </a:pPr>
            <a:r>
              <a:rPr lang="en" sz="2000">
                <a:latin typeface="Source Sans Pro"/>
                <a:ea typeface="Source Sans Pro"/>
                <a:cs typeface="Source Sans Pro"/>
                <a:sym typeface="Source Sans Pro"/>
              </a:rPr>
              <a:t>What is the best way for people to learn self-care skills?</a:t>
            </a:r>
          </a:p>
          <a:p>
            <a:pPr lvl="0" rtl="0">
              <a:lnSpc>
                <a:spcPct val="150000"/>
              </a:lnSpc>
              <a:spcBef>
                <a:spcPts val="0"/>
              </a:spcBef>
              <a:buNone/>
            </a:pPr>
            <a:r>
              <a:rPr i="1" lang="en" sz="2000">
                <a:latin typeface="Source Sans Pro"/>
                <a:ea typeface="Source Sans Pro"/>
                <a:cs typeface="Source Sans Pro"/>
                <a:sym typeface="Source Sans Pro"/>
              </a:rPr>
              <a:t>“I think that self-care is something that is more and more important every year … it needs to normalized in the culture of the community.”</a:t>
            </a:r>
          </a:p>
        </p:txBody>
      </p:sp>
      <p:pic>
        <p:nvPicPr>
          <p:cNvPr id="131" name="Shape 131"/>
          <p:cNvPicPr preferRelativeResize="0"/>
          <p:nvPr/>
        </p:nvPicPr>
        <p:blipFill>
          <a:blip r:embed="rId3">
            <a:alphaModFix/>
          </a:blip>
          <a:stretch>
            <a:fillRect/>
          </a:stretch>
        </p:blipFill>
        <p:spPr>
          <a:xfrm>
            <a:off x="777763" y="2339075"/>
            <a:ext cx="3020677" cy="208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5" name="Shape 135"/>
        <p:cNvGrpSpPr/>
        <p:nvPr/>
      </p:nvGrpSpPr>
      <p:grpSpPr>
        <a:xfrm>
          <a:off x="0" y="0"/>
          <a:ext cx="0" cy="0"/>
          <a:chOff x="0" y="0"/>
          <a:chExt cx="0" cy="0"/>
        </a:xfrm>
      </p:grpSpPr>
      <p:sp>
        <p:nvSpPr>
          <p:cNvPr id="136" name="Shape 136"/>
          <p:cNvSpPr txBox="1"/>
          <p:nvPr>
            <p:ph type="title"/>
          </p:nvPr>
        </p:nvSpPr>
        <p:spPr>
          <a:xfrm>
            <a:off x="279625" y="378175"/>
            <a:ext cx="4045200" cy="1786200"/>
          </a:xfrm>
          <a:prstGeom prst="rect">
            <a:avLst/>
          </a:prstGeom>
        </p:spPr>
        <p:txBody>
          <a:bodyPr anchorCtr="0" anchor="b" bIns="91425" lIns="91425" rIns="91425" wrap="square" tIns="91425">
            <a:noAutofit/>
          </a:bodyPr>
          <a:lstStyle/>
          <a:p>
            <a:pPr lvl="0">
              <a:spcBef>
                <a:spcPts val="0"/>
              </a:spcBef>
              <a:buNone/>
            </a:pPr>
            <a:r>
              <a:rPr lang="en" sz="3000"/>
              <a:t>Interview 4 - Stanford student</a:t>
            </a:r>
          </a:p>
          <a:p>
            <a:pPr lvl="0">
              <a:spcBef>
                <a:spcPts val="0"/>
              </a:spcBef>
              <a:buNone/>
            </a:pPr>
            <a:r>
              <a:t/>
            </a:r>
            <a:endParaRPr sz="1200"/>
          </a:p>
        </p:txBody>
      </p:sp>
      <p:sp>
        <p:nvSpPr>
          <p:cNvPr id="137" name="Shape 137"/>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Stanford senior</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Professional and personal experience with mental health sphere</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Has worked for a suicide hotline for 4 years</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Extreme user</a:t>
            </a:r>
          </a:p>
        </p:txBody>
      </p:sp>
      <p:sp>
        <p:nvSpPr>
          <p:cNvPr id="138" name="Shape 138"/>
          <p:cNvSpPr txBox="1"/>
          <p:nvPr/>
        </p:nvSpPr>
        <p:spPr>
          <a:xfrm>
            <a:off x="431725" y="1893075"/>
            <a:ext cx="3741000" cy="6771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solidFill>
                  <a:schemeClr val="lt2"/>
                </a:solidFill>
                <a:latin typeface="Economica"/>
                <a:ea typeface="Economica"/>
                <a:cs typeface="Economica"/>
                <a:sym typeface="Economica"/>
              </a:rPr>
              <a:t>*Wanted to remain anonymous*</a:t>
            </a:r>
          </a:p>
        </p:txBody>
      </p:sp>
      <p:pic>
        <p:nvPicPr>
          <p:cNvPr id="139" name="Shape 139"/>
          <p:cNvPicPr preferRelativeResize="0"/>
          <p:nvPr/>
        </p:nvPicPr>
        <p:blipFill rotWithShape="1">
          <a:blip r:embed="rId3">
            <a:alphaModFix/>
          </a:blip>
          <a:srcRect b="0" l="0" r="0" t="27855"/>
          <a:stretch/>
        </p:blipFill>
        <p:spPr>
          <a:xfrm>
            <a:off x="1055000" y="2570175"/>
            <a:ext cx="2494450" cy="200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279625" y="420575"/>
            <a:ext cx="4045200" cy="1786200"/>
          </a:xfrm>
          <a:prstGeom prst="rect">
            <a:avLst/>
          </a:prstGeom>
        </p:spPr>
        <p:txBody>
          <a:bodyPr anchorCtr="0" anchor="b" bIns="91425" lIns="91425" rIns="91425" wrap="square" tIns="91425">
            <a:noAutofit/>
          </a:bodyPr>
          <a:lstStyle/>
          <a:p>
            <a:pPr lvl="0" rtl="0">
              <a:spcBef>
                <a:spcPts val="0"/>
              </a:spcBef>
              <a:buNone/>
            </a:pPr>
            <a:r>
              <a:rPr lang="en" sz="3000"/>
              <a:t>Interview 4 - Stanford Student</a:t>
            </a:r>
          </a:p>
        </p:txBody>
      </p:sp>
      <p:sp>
        <p:nvSpPr>
          <p:cNvPr id="145" name="Shape 145"/>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lvl="0" rtl="0">
              <a:lnSpc>
                <a:spcPct val="150000"/>
              </a:lnSpc>
              <a:spcBef>
                <a:spcPts val="0"/>
              </a:spcBef>
              <a:buNone/>
            </a:pPr>
            <a:r>
              <a:rPr i="1" lang="en" sz="2000">
                <a:latin typeface="Source Sans Pro"/>
                <a:ea typeface="Source Sans Pro"/>
                <a:cs typeface="Source Sans Pro"/>
                <a:sym typeface="Source Sans Pro"/>
              </a:rPr>
              <a:t>“There seems to be no balance between just ignoring your mental state and thinking about it constantly, and both can have a negative effect.”</a:t>
            </a:r>
          </a:p>
        </p:txBody>
      </p:sp>
      <p:pic>
        <p:nvPicPr>
          <p:cNvPr id="146" name="Shape 146"/>
          <p:cNvPicPr preferRelativeResize="0"/>
          <p:nvPr/>
        </p:nvPicPr>
        <p:blipFill rotWithShape="1">
          <a:blip r:embed="rId3">
            <a:alphaModFix/>
          </a:blip>
          <a:srcRect b="0" l="0" r="0" t="21259"/>
          <a:stretch/>
        </p:blipFill>
        <p:spPr>
          <a:xfrm>
            <a:off x="1055000" y="2386475"/>
            <a:ext cx="2494450" cy="21932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0" name="Shape 150"/>
        <p:cNvGrpSpPr/>
        <p:nvPr/>
      </p:nvGrpSpPr>
      <p:grpSpPr>
        <a:xfrm>
          <a:off x="0" y="0"/>
          <a:ext cx="0" cy="0"/>
          <a:chOff x="0" y="0"/>
          <a:chExt cx="0" cy="0"/>
        </a:xfrm>
      </p:grpSpPr>
      <p:sp>
        <p:nvSpPr>
          <p:cNvPr id="151" name="Shape 151"/>
          <p:cNvSpPr txBox="1"/>
          <p:nvPr>
            <p:ph type="title"/>
          </p:nvPr>
        </p:nvSpPr>
        <p:spPr>
          <a:xfrm>
            <a:off x="44400" y="110125"/>
            <a:ext cx="4487400" cy="983700"/>
          </a:xfrm>
          <a:prstGeom prst="rect">
            <a:avLst/>
          </a:prstGeom>
        </p:spPr>
        <p:txBody>
          <a:bodyPr anchorCtr="0" anchor="b" bIns="91425" lIns="91425" rIns="91425" wrap="square" tIns="91425">
            <a:noAutofit/>
          </a:bodyPr>
          <a:lstStyle/>
          <a:p>
            <a:pPr lvl="0">
              <a:spcBef>
                <a:spcPts val="0"/>
              </a:spcBef>
              <a:buNone/>
            </a:pPr>
            <a:r>
              <a:rPr lang="en" sz="3000"/>
              <a:t>Interview 5 - Non Stanford Student</a:t>
            </a:r>
          </a:p>
        </p:txBody>
      </p:sp>
      <p:sp>
        <p:nvSpPr>
          <p:cNvPr id="152" name="Shape 152"/>
          <p:cNvSpPr txBox="1"/>
          <p:nvPr>
            <p:ph idx="2" type="body"/>
          </p:nvPr>
        </p:nvSpPr>
        <p:spPr>
          <a:xfrm>
            <a:off x="4900450" y="1093825"/>
            <a:ext cx="3837000" cy="3695100"/>
          </a:xfrm>
          <a:prstGeom prst="rect">
            <a:avLst/>
          </a:prstGeom>
        </p:spPr>
        <p:txBody>
          <a:bodyPr anchorCtr="0" anchor="ctr" bIns="91425" lIns="91425" rIns="91425" wrap="square" tIns="91425">
            <a:noAutofit/>
          </a:bodyPr>
          <a:lstStyle/>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Undergraduate at UCSD</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Studying computer science and spends hours a day on a computer</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Active leader in the Women in Tech community on campus</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Interviewed at GHC</a:t>
            </a:r>
          </a:p>
          <a:p>
            <a:pPr lvl="0" rtl="0">
              <a:lnSpc>
                <a:spcPct val="150000"/>
              </a:lnSpc>
              <a:spcBef>
                <a:spcPts val="0"/>
              </a:spcBef>
              <a:buNone/>
            </a:pPr>
            <a:r>
              <a:t/>
            </a:r>
            <a:endParaRPr sz="2000">
              <a:latin typeface="Source Sans Pro"/>
              <a:ea typeface="Source Sans Pro"/>
              <a:cs typeface="Source Sans Pro"/>
              <a:sym typeface="Source Sans Pro"/>
            </a:endParaRPr>
          </a:p>
        </p:txBody>
      </p:sp>
      <p:pic>
        <p:nvPicPr>
          <p:cNvPr id="153" name="Shape 153"/>
          <p:cNvPicPr preferRelativeResize="0"/>
          <p:nvPr/>
        </p:nvPicPr>
        <p:blipFill rotWithShape="1">
          <a:blip r:embed="rId3">
            <a:alphaModFix/>
          </a:blip>
          <a:srcRect b="3039" l="5330" r="7432" t="23544"/>
          <a:stretch/>
        </p:blipFill>
        <p:spPr>
          <a:xfrm>
            <a:off x="794952" y="1224025"/>
            <a:ext cx="2609242" cy="3299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7" name="Shape 157"/>
        <p:cNvGrpSpPr/>
        <p:nvPr/>
      </p:nvGrpSpPr>
      <p:grpSpPr>
        <a:xfrm>
          <a:off x="0" y="0"/>
          <a:ext cx="0" cy="0"/>
          <a:chOff x="0" y="0"/>
          <a:chExt cx="0" cy="0"/>
        </a:xfrm>
      </p:grpSpPr>
      <p:sp>
        <p:nvSpPr>
          <p:cNvPr id="158" name="Shape 158"/>
          <p:cNvSpPr txBox="1"/>
          <p:nvPr>
            <p:ph type="title"/>
          </p:nvPr>
        </p:nvSpPr>
        <p:spPr>
          <a:xfrm>
            <a:off x="72200" y="458875"/>
            <a:ext cx="4485900" cy="1786200"/>
          </a:xfrm>
          <a:prstGeom prst="rect">
            <a:avLst/>
          </a:prstGeom>
        </p:spPr>
        <p:txBody>
          <a:bodyPr anchorCtr="0" anchor="b" bIns="91425" lIns="91425" rIns="91425" wrap="square" tIns="91425">
            <a:noAutofit/>
          </a:bodyPr>
          <a:lstStyle/>
          <a:p>
            <a:pPr lvl="0" rtl="0">
              <a:spcBef>
                <a:spcPts val="0"/>
              </a:spcBef>
              <a:buNone/>
            </a:pPr>
            <a:r>
              <a:rPr lang="en" sz="3000"/>
              <a:t>Interview 5 - Non Stanford Student</a:t>
            </a:r>
          </a:p>
        </p:txBody>
      </p:sp>
      <p:sp>
        <p:nvSpPr>
          <p:cNvPr id="159" name="Shape 159"/>
          <p:cNvSpPr txBox="1"/>
          <p:nvPr/>
        </p:nvSpPr>
        <p:spPr>
          <a:xfrm>
            <a:off x="4658100" y="429025"/>
            <a:ext cx="4485900" cy="18459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n" sz="2000">
                <a:solidFill>
                  <a:schemeClr val="lt1"/>
                </a:solidFill>
                <a:latin typeface="Source Sans Pro"/>
                <a:ea typeface="Source Sans Pro"/>
                <a:cs typeface="Source Sans Pro"/>
                <a:sym typeface="Source Sans Pro"/>
              </a:rPr>
              <a:t>What do you think is the hardest part of taking care of yourself?</a:t>
            </a:r>
          </a:p>
          <a:p>
            <a:pPr lvl="0" rtl="0">
              <a:lnSpc>
                <a:spcPct val="150000"/>
              </a:lnSpc>
              <a:spcBef>
                <a:spcPts val="0"/>
              </a:spcBef>
              <a:spcAft>
                <a:spcPts val="1600"/>
              </a:spcAft>
              <a:buNone/>
            </a:pPr>
            <a:r>
              <a:rPr i="1" lang="en" sz="2000">
                <a:solidFill>
                  <a:srgbClr val="FFFFFF"/>
                </a:solidFill>
                <a:latin typeface="Source Sans Pro"/>
                <a:ea typeface="Source Sans Pro"/>
                <a:cs typeface="Source Sans Pro"/>
                <a:sym typeface="Source Sans Pro"/>
              </a:rPr>
              <a:t>“T</a:t>
            </a:r>
            <a:r>
              <a:rPr i="1" lang="en" sz="2000">
                <a:solidFill>
                  <a:srgbClr val="FFFFFF"/>
                </a:solidFill>
                <a:latin typeface="Source Sans Pro"/>
                <a:ea typeface="Source Sans Pro"/>
                <a:cs typeface="Source Sans Pro"/>
                <a:sym typeface="Source Sans Pro"/>
              </a:rPr>
              <a:t>he hardest part is remembering to. You can sometimes code for 10 hours straight, and you just forgot. But that’s so bad for you. So remembering is hard, and motivating yourself to exercise, to do that run when you don’t want to.</a:t>
            </a:r>
            <a:r>
              <a:rPr i="1" lang="en" sz="2000">
                <a:solidFill>
                  <a:srgbClr val="FFFFFF"/>
                </a:solidFill>
                <a:latin typeface="Source Sans Pro"/>
                <a:ea typeface="Source Sans Pro"/>
                <a:cs typeface="Source Sans Pro"/>
                <a:sym typeface="Source Sans Pro"/>
              </a:rPr>
              <a:t>”</a:t>
            </a:r>
          </a:p>
          <a:p>
            <a:pPr lvl="0" rtl="0">
              <a:spcBef>
                <a:spcPts val="0"/>
              </a:spcBef>
              <a:buNone/>
            </a:pPr>
            <a:r>
              <a:t/>
            </a:r>
            <a:endParaRPr i="1" sz="2000">
              <a:solidFill>
                <a:schemeClr val="lt1"/>
              </a:solidFill>
              <a:latin typeface="Source Sans Pro"/>
              <a:ea typeface="Source Sans Pro"/>
              <a:cs typeface="Source Sans Pro"/>
              <a:sym typeface="Source Sans Pro"/>
            </a:endParaRPr>
          </a:p>
        </p:txBody>
      </p:sp>
      <p:pic>
        <p:nvPicPr>
          <p:cNvPr id="160" name="Shape 160"/>
          <p:cNvPicPr preferRelativeResize="0"/>
          <p:nvPr/>
        </p:nvPicPr>
        <p:blipFill>
          <a:blip r:embed="rId3">
            <a:alphaModFix/>
          </a:blip>
          <a:stretch>
            <a:fillRect/>
          </a:stretch>
        </p:blipFill>
        <p:spPr>
          <a:xfrm>
            <a:off x="1203600" y="2245075"/>
            <a:ext cx="2223106" cy="25936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68" name="Shape 168"/>
        <p:cNvGrpSpPr/>
        <p:nvPr/>
      </p:nvGrpSpPr>
      <p:grpSpPr>
        <a:xfrm>
          <a:off x="0" y="0"/>
          <a:ext cx="0" cy="0"/>
          <a:chOff x="0" y="0"/>
          <a:chExt cx="0" cy="0"/>
        </a:xfrm>
      </p:grpSpPr>
      <p:sp>
        <p:nvSpPr>
          <p:cNvPr id="169" name="Shape 169"/>
          <p:cNvSpPr/>
          <p:nvPr/>
        </p:nvSpPr>
        <p:spPr>
          <a:xfrm>
            <a:off x="5032801" y="29450"/>
            <a:ext cx="2457300" cy="15216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“People need to learn…which issues they need to let go and for which they should get outside help.”</a:t>
            </a:r>
          </a:p>
        </p:txBody>
      </p:sp>
      <p:sp>
        <p:nvSpPr>
          <p:cNvPr id="170" name="Shape 170"/>
          <p:cNvSpPr/>
          <p:nvPr/>
        </p:nvSpPr>
        <p:spPr>
          <a:xfrm>
            <a:off x="96000" y="108650"/>
            <a:ext cx="3126000" cy="23136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nSpc>
                <a:spcPct val="115000"/>
              </a:lnSpc>
              <a:spcBef>
                <a:spcPts val="0"/>
              </a:spcBef>
              <a:spcAft>
                <a:spcPts val="1600"/>
              </a:spcAft>
              <a:buNone/>
            </a:pPr>
            <a:r>
              <a:rPr lang="en" sz="2000">
                <a:latin typeface="Economica"/>
                <a:ea typeface="Economica"/>
                <a:cs typeface="Economica"/>
                <a:sym typeface="Economica"/>
              </a:rPr>
              <a:t>“I didn’t used to think that much about my happiness and health, until something big happened in my life and I was forced to face it. Self-care has a lot more weight than it did before.”</a:t>
            </a:r>
          </a:p>
        </p:txBody>
      </p:sp>
      <p:sp>
        <p:nvSpPr>
          <p:cNvPr id="171" name="Shape 171"/>
          <p:cNvSpPr/>
          <p:nvPr/>
        </p:nvSpPr>
        <p:spPr>
          <a:xfrm>
            <a:off x="7567700" y="978975"/>
            <a:ext cx="1476300" cy="12669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sz="2000">
                <a:solidFill>
                  <a:schemeClr val="dk1"/>
                </a:solidFill>
                <a:latin typeface="Economica"/>
                <a:ea typeface="Economica"/>
                <a:cs typeface="Economica"/>
                <a:sym typeface="Economica"/>
              </a:rPr>
              <a:t>“I wasn’t very good at acknowledging my anxiety.”</a:t>
            </a:r>
          </a:p>
        </p:txBody>
      </p:sp>
      <p:sp>
        <p:nvSpPr>
          <p:cNvPr id="172" name="Shape 172"/>
          <p:cNvSpPr/>
          <p:nvPr/>
        </p:nvSpPr>
        <p:spPr>
          <a:xfrm>
            <a:off x="4063325" y="1987850"/>
            <a:ext cx="2514000" cy="11583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nSpc>
                <a:spcPct val="115000"/>
              </a:lnSpc>
              <a:spcBef>
                <a:spcPts val="0"/>
              </a:spcBef>
              <a:buNone/>
            </a:pPr>
            <a:r>
              <a:rPr lang="en" sz="2000">
                <a:solidFill>
                  <a:schemeClr val="dk1"/>
                </a:solidFill>
                <a:latin typeface="Economica"/>
                <a:ea typeface="Economica"/>
                <a:cs typeface="Economica"/>
                <a:sym typeface="Economica"/>
              </a:rPr>
              <a:t>“Smart</a:t>
            </a:r>
            <a:r>
              <a:rPr b="1" lang="en" sz="2000">
                <a:solidFill>
                  <a:schemeClr val="dk1"/>
                </a:solidFill>
                <a:latin typeface="Economica"/>
                <a:ea typeface="Economica"/>
                <a:cs typeface="Economica"/>
                <a:sym typeface="Economica"/>
              </a:rPr>
              <a:t> </a:t>
            </a:r>
            <a:r>
              <a:rPr lang="en" sz="2000">
                <a:solidFill>
                  <a:schemeClr val="dk1"/>
                </a:solidFill>
                <a:latin typeface="Economica"/>
                <a:ea typeface="Economica"/>
                <a:cs typeface="Economica"/>
                <a:sym typeface="Economica"/>
              </a:rPr>
              <a:t>Stanford students take advantage of the resources available to them.”</a:t>
            </a:r>
          </a:p>
        </p:txBody>
      </p:sp>
      <p:sp>
        <p:nvSpPr>
          <p:cNvPr id="173" name="Shape 173"/>
          <p:cNvSpPr/>
          <p:nvPr/>
        </p:nvSpPr>
        <p:spPr>
          <a:xfrm>
            <a:off x="1939713" y="2586025"/>
            <a:ext cx="1756200" cy="21972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sz="2000">
                <a:latin typeface="Economica"/>
                <a:ea typeface="Economica"/>
                <a:cs typeface="Economica"/>
                <a:sym typeface="Economica"/>
              </a:rPr>
              <a:t>“My friends help give me perspective to acknowledge which bad habits I really need to pay attention to.”</a:t>
            </a:r>
          </a:p>
        </p:txBody>
      </p:sp>
      <p:sp>
        <p:nvSpPr>
          <p:cNvPr id="174" name="Shape 174"/>
          <p:cNvSpPr/>
          <p:nvPr/>
        </p:nvSpPr>
        <p:spPr>
          <a:xfrm>
            <a:off x="4214875" y="3582950"/>
            <a:ext cx="2051400" cy="12669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sz="2000">
                <a:latin typeface="Economica"/>
                <a:ea typeface="Economica"/>
                <a:cs typeface="Economica"/>
                <a:sym typeface="Economica"/>
              </a:rPr>
              <a:t>“People think their stress is normal when a lot of the time it really isn’t.”</a:t>
            </a:r>
          </a:p>
        </p:txBody>
      </p:sp>
      <p:sp>
        <p:nvSpPr>
          <p:cNvPr id="175" name="Shape 175"/>
          <p:cNvSpPr txBox="1"/>
          <p:nvPr/>
        </p:nvSpPr>
        <p:spPr>
          <a:xfrm>
            <a:off x="7155225" y="3805475"/>
            <a:ext cx="1555500" cy="1158300"/>
          </a:xfrm>
          <a:prstGeom prst="rect">
            <a:avLst/>
          </a:prstGeom>
          <a:noFill/>
          <a:ln>
            <a:noFill/>
          </a:ln>
        </p:spPr>
        <p:txBody>
          <a:bodyPr anchorCtr="0" anchor="t" bIns="91425" lIns="91425" rIns="91425" wrap="square" tIns="91425">
            <a:noAutofit/>
          </a:bodyPr>
          <a:lstStyle/>
          <a:p>
            <a:pPr lvl="0">
              <a:spcBef>
                <a:spcPts val="0"/>
              </a:spcBef>
              <a:buNone/>
            </a:pPr>
            <a:r>
              <a:rPr lang="en" sz="7000">
                <a:latin typeface="Economica"/>
                <a:ea typeface="Economica"/>
                <a:cs typeface="Economica"/>
                <a:sym typeface="Economica"/>
              </a:rPr>
              <a:t>SAY</a:t>
            </a:r>
          </a:p>
        </p:txBody>
      </p:sp>
      <p:sp>
        <p:nvSpPr>
          <p:cNvPr id="176" name="Shape 176"/>
          <p:cNvSpPr/>
          <p:nvPr/>
        </p:nvSpPr>
        <p:spPr>
          <a:xfrm>
            <a:off x="3349650" y="277300"/>
            <a:ext cx="1555500" cy="15216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sz="2000">
                <a:latin typeface="Economica"/>
                <a:ea typeface="Economica"/>
                <a:cs typeface="Economica"/>
                <a:sym typeface="Economica"/>
              </a:rPr>
              <a:t>“I go to a therapist once a week and it’s been really helpful.”</a:t>
            </a:r>
          </a:p>
        </p:txBody>
      </p:sp>
      <p:sp>
        <p:nvSpPr>
          <p:cNvPr id="177" name="Shape 177"/>
          <p:cNvSpPr/>
          <p:nvPr/>
        </p:nvSpPr>
        <p:spPr>
          <a:xfrm>
            <a:off x="96000" y="2902850"/>
            <a:ext cx="1658700" cy="19470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sz="2000">
                <a:latin typeface="Economica"/>
                <a:ea typeface="Economica"/>
                <a:cs typeface="Economica"/>
                <a:sym typeface="Economica"/>
              </a:rPr>
              <a:t>“It’s hard to know where to find professional resources and how to make time for them.”</a:t>
            </a:r>
          </a:p>
        </p:txBody>
      </p:sp>
      <p:sp>
        <p:nvSpPr>
          <p:cNvPr id="178" name="Shape 178"/>
          <p:cNvSpPr/>
          <p:nvPr/>
        </p:nvSpPr>
        <p:spPr>
          <a:xfrm>
            <a:off x="6755250" y="2586025"/>
            <a:ext cx="2144400" cy="1158300"/>
          </a:xfrm>
          <a:prstGeom prst="wedgeRectCallout">
            <a:avLst>
              <a:gd fmla="val -20833" name="adj1"/>
              <a:gd fmla="val 62500" name="adj2"/>
            </a:avLst>
          </a:prstGeom>
          <a:solidFill>
            <a:srgbClr val="FFFFFF"/>
          </a:solidFill>
          <a:ln>
            <a:noFill/>
          </a:ln>
        </p:spPr>
        <p:txBody>
          <a:bodyPr anchorCtr="0" anchor="ctr" bIns="91425" lIns="91425" rIns="91425" wrap="square" tIns="91425">
            <a:noAutofit/>
          </a:bodyPr>
          <a:lstStyle/>
          <a:p>
            <a:pPr lvl="0" rtl="0">
              <a:lnSpc>
                <a:spcPct val="115000"/>
              </a:lnSpc>
              <a:spcBef>
                <a:spcPts val="0"/>
              </a:spcBef>
              <a:buNone/>
            </a:pPr>
            <a:r>
              <a:rPr lang="en" sz="2000">
                <a:solidFill>
                  <a:schemeClr val="dk1"/>
                </a:solidFill>
                <a:latin typeface="Economica"/>
                <a:ea typeface="Economica"/>
                <a:cs typeface="Economica"/>
                <a:sym typeface="Economica"/>
              </a:rPr>
              <a:t>“Once it starts settling in on you, you start to care.”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82" name="Shape 182"/>
        <p:cNvGrpSpPr/>
        <p:nvPr/>
      </p:nvGrpSpPr>
      <p:grpSpPr>
        <a:xfrm>
          <a:off x="0" y="0"/>
          <a:ext cx="0" cy="0"/>
          <a:chOff x="0" y="0"/>
          <a:chExt cx="0" cy="0"/>
        </a:xfrm>
      </p:grpSpPr>
      <p:sp>
        <p:nvSpPr>
          <p:cNvPr id="183" name="Shape 183"/>
          <p:cNvSpPr/>
          <p:nvPr/>
        </p:nvSpPr>
        <p:spPr>
          <a:xfrm>
            <a:off x="936200" y="519650"/>
            <a:ext cx="1821000" cy="9489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Serious once the topic switched to self-care</a:t>
            </a:r>
          </a:p>
        </p:txBody>
      </p:sp>
      <p:sp>
        <p:nvSpPr>
          <p:cNvPr id="184" name="Shape 184"/>
          <p:cNvSpPr/>
          <p:nvPr/>
        </p:nvSpPr>
        <p:spPr>
          <a:xfrm>
            <a:off x="3384200" y="750950"/>
            <a:ext cx="1643100" cy="6720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Keeps comfort food on their desk</a:t>
            </a:r>
          </a:p>
        </p:txBody>
      </p:sp>
      <p:sp>
        <p:nvSpPr>
          <p:cNvPr id="185" name="Shape 185"/>
          <p:cNvSpPr/>
          <p:nvPr/>
        </p:nvSpPr>
        <p:spPr>
          <a:xfrm>
            <a:off x="2331075" y="1794675"/>
            <a:ext cx="2644800" cy="12192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Maintained less eye contact when asked about whether she were taking care of herself</a:t>
            </a:r>
          </a:p>
        </p:txBody>
      </p:sp>
      <p:sp>
        <p:nvSpPr>
          <p:cNvPr id="186" name="Shape 186"/>
          <p:cNvSpPr/>
          <p:nvPr/>
        </p:nvSpPr>
        <p:spPr>
          <a:xfrm>
            <a:off x="5151025" y="1671350"/>
            <a:ext cx="1973100" cy="7632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Sat with a slouched, tired posture</a:t>
            </a:r>
          </a:p>
        </p:txBody>
      </p:sp>
      <p:sp>
        <p:nvSpPr>
          <p:cNvPr id="187" name="Shape 187"/>
          <p:cNvSpPr/>
          <p:nvPr/>
        </p:nvSpPr>
        <p:spPr>
          <a:xfrm>
            <a:off x="5720225" y="2712425"/>
            <a:ext cx="2577300" cy="993900"/>
          </a:xfrm>
          <a:prstGeom prst="rect">
            <a:avLst/>
          </a:prstGeom>
          <a:solidFill>
            <a:schemeClr val="lt1"/>
          </a:solidFill>
          <a:ln>
            <a:noFill/>
          </a:ln>
        </p:spPr>
        <p:txBody>
          <a:bodyPr anchorCtr="0" anchor="ctr" bIns="91425" lIns="91425" rIns="91425" wrap="square" tIns="91425">
            <a:noAutofit/>
          </a:bodyPr>
          <a:lstStyle/>
          <a:p>
            <a:pPr lvl="0" rtl="0">
              <a:lnSpc>
                <a:spcPct val="115000"/>
              </a:lnSpc>
              <a:spcBef>
                <a:spcPts val="0"/>
              </a:spcBef>
              <a:spcAft>
                <a:spcPts val="1600"/>
              </a:spcAft>
              <a:buNone/>
            </a:pPr>
            <a:r>
              <a:rPr lang="en" sz="2000">
                <a:latin typeface="Economica"/>
                <a:ea typeface="Economica"/>
                <a:cs typeface="Economica"/>
                <a:sym typeface="Economica"/>
              </a:rPr>
              <a:t>Talked about past hardships as if he had overcome them</a:t>
            </a:r>
          </a:p>
        </p:txBody>
      </p:sp>
      <p:sp>
        <p:nvSpPr>
          <p:cNvPr id="188" name="Shape 188"/>
          <p:cNvSpPr/>
          <p:nvPr/>
        </p:nvSpPr>
        <p:spPr>
          <a:xfrm>
            <a:off x="1192700" y="3270100"/>
            <a:ext cx="2263500" cy="993900"/>
          </a:xfrm>
          <a:prstGeom prst="rect">
            <a:avLst/>
          </a:prstGeom>
          <a:solidFill>
            <a:schemeClr val="lt1"/>
          </a:solidFill>
          <a:ln>
            <a:noFill/>
          </a:ln>
        </p:spPr>
        <p:txBody>
          <a:bodyPr anchorCtr="0" anchor="ctr" bIns="91425" lIns="91425" rIns="91425" wrap="square" tIns="91425">
            <a:noAutofit/>
          </a:bodyPr>
          <a:lstStyle/>
          <a:p>
            <a:pPr lvl="0" rtl="0">
              <a:lnSpc>
                <a:spcPct val="115000"/>
              </a:lnSpc>
              <a:spcBef>
                <a:spcPts val="0"/>
              </a:spcBef>
              <a:spcAft>
                <a:spcPts val="1600"/>
              </a:spcAft>
              <a:buNone/>
            </a:pPr>
            <a:r>
              <a:rPr lang="en" sz="2000">
                <a:latin typeface="Economica"/>
                <a:ea typeface="Economica"/>
                <a:cs typeface="Economica"/>
                <a:sym typeface="Economica"/>
              </a:rPr>
              <a:t>Methodical and analytical about decision-making</a:t>
            </a:r>
          </a:p>
        </p:txBody>
      </p:sp>
      <p:sp>
        <p:nvSpPr>
          <p:cNvPr id="189" name="Shape 189"/>
          <p:cNvSpPr/>
          <p:nvPr/>
        </p:nvSpPr>
        <p:spPr>
          <a:xfrm>
            <a:off x="6385200" y="370675"/>
            <a:ext cx="2091900" cy="9489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Hesitated when talking about their self-care</a:t>
            </a:r>
          </a:p>
        </p:txBody>
      </p:sp>
      <p:sp>
        <p:nvSpPr>
          <p:cNvPr id="190" name="Shape 190"/>
          <p:cNvSpPr/>
          <p:nvPr/>
        </p:nvSpPr>
        <p:spPr>
          <a:xfrm>
            <a:off x="4306075" y="3795325"/>
            <a:ext cx="1643100" cy="6720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Confident in his convictions</a:t>
            </a:r>
          </a:p>
        </p:txBody>
      </p:sp>
      <p:sp>
        <p:nvSpPr>
          <p:cNvPr id="191" name="Shape 191"/>
          <p:cNvSpPr/>
          <p:nvPr/>
        </p:nvSpPr>
        <p:spPr>
          <a:xfrm>
            <a:off x="147475" y="1885225"/>
            <a:ext cx="1923600" cy="993900"/>
          </a:xfrm>
          <a:prstGeom prst="rect">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Appeared to know what she was talking about</a:t>
            </a:r>
          </a:p>
        </p:txBody>
      </p:sp>
      <p:sp>
        <p:nvSpPr>
          <p:cNvPr id="192" name="Shape 192"/>
          <p:cNvSpPr txBox="1"/>
          <p:nvPr/>
        </p:nvSpPr>
        <p:spPr>
          <a:xfrm>
            <a:off x="7155225" y="3805475"/>
            <a:ext cx="1555500" cy="1158300"/>
          </a:xfrm>
          <a:prstGeom prst="rect">
            <a:avLst/>
          </a:prstGeom>
          <a:noFill/>
          <a:ln>
            <a:noFill/>
          </a:ln>
        </p:spPr>
        <p:txBody>
          <a:bodyPr anchorCtr="0" anchor="t" bIns="91425" lIns="91425" rIns="91425" wrap="square" tIns="91425">
            <a:noAutofit/>
          </a:bodyPr>
          <a:lstStyle/>
          <a:p>
            <a:pPr lvl="0" rtl="0">
              <a:spcBef>
                <a:spcPts val="0"/>
              </a:spcBef>
              <a:buNone/>
            </a:pPr>
            <a:r>
              <a:rPr lang="en" sz="8000">
                <a:latin typeface="Economica"/>
                <a:ea typeface="Economica"/>
                <a:cs typeface="Economica"/>
                <a:sym typeface="Economica"/>
              </a:rPr>
              <a:t>DO</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96" name="Shape 196"/>
        <p:cNvGrpSpPr/>
        <p:nvPr/>
      </p:nvGrpSpPr>
      <p:grpSpPr>
        <a:xfrm>
          <a:off x="0" y="0"/>
          <a:ext cx="0" cy="0"/>
          <a:chOff x="0" y="0"/>
          <a:chExt cx="0" cy="0"/>
        </a:xfrm>
      </p:grpSpPr>
      <p:sp>
        <p:nvSpPr>
          <p:cNvPr id="197" name="Shape 197"/>
          <p:cNvSpPr/>
          <p:nvPr/>
        </p:nvSpPr>
        <p:spPr>
          <a:xfrm>
            <a:off x="582600" y="0"/>
            <a:ext cx="2898300" cy="15138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a:spcBef>
                <a:spcPts val="0"/>
              </a:spcBef>
              <a:buNone/>
            </a:pPr>
            <a:r>
              <a:rPr lang="en" sz="2000">
                <a:latin typeface="Economica"/>
                <a:ea typeface="Economica"/>
                <a:cs typeface="Economica"/>
                <a:sym typeface="Economica"/>
              </a:rPr>
              <a:t>College has made me worse at taking care of myself</a:t>
            </a:r>
          </a:p>
        </p:txBody>
      </p:sp>
      <p:sp>
        <p:nvSpPr>
          <p:cNvPr id="198" name="Shape 198"/>
          <p:cNvSpPr/>
          <p:nvPr/>
        </p:nvSpPr>
        <p:spPr>
          <a:xfrm>
            <a:off x="239775" y="1821076"/>
            <a:ext cx="2747100" cy="13617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It’s tough to articulate how I practice self-care</a:t>
            </a:r>
          </a:p>
        </p:txBody>
      </p:sp>
      <p:sp>
        <p:nvSpPr>
          <p:cNvPr id="199" name="Shape 199"/>
          <p:cNvSpPr/>
          <p:nvPr/>
        </p:nvSpPr>
        <p:spPr>
          <a:xfrm>
            <a:off x="2986875" y="1127425"/>
            <a:ext cx="3580200" cy="17634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I have information and experience that would be useful to others in a similar position</a:t>
            </a:r>
          </a:p>
        </p:txBody>
      </p:sp>
      <p:sp>
        <p:nvSpPr>
          <p:cNvPr id="200" name="Shape 200"/>
          <p:cNvSpPr/>
          <p:nvPr/>
        </p:nvSpPr>
        <p:spPr>
          <a:xfrm>
            <a:off x="6349125" y="2325050"/>
            <a:ext cx="2571300" cy="12567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I wish I had the time for self-care</a:t>
            </a:r>
          </a:p>
        </p:txBody>
      </p:sp>
      <p:sp>
        <p:nvSpPr>
          <p:cNvPr id="201" name="Shape 201"/>
          <p:cNvSpPr/>
          <p:nvPr/>
        </p:nvSpPr>
        <p:spPr>
          <a:xfrm>
            <a:off x="6349125" y="126075"/>
            <a:ext cx="2794800" cy="16950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There are always other things to do that seem more important</a:t>
            </a:r>
          </a:p>
        </p:txBody>
      </p:sp>
      <p:sp>
        <p:nvSpPr>
          <p:cNvPr id="202" name="Shape 202"/>
          <p:cNvSpPr/>
          <p:nvPr/>
        </p:nvSpPr>
        <p:spPr>
          <a:xfrm>
            <a:off x="3269263" y="3081750"/>
            <a:ext cx="2956200" cy="17634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I don’t ever take time off just to focus on myself, and I don’t know how to.</a:t>
            </a:r>
          </a:p>
        </p:txBody>
      </p:sp>
      <p:sp>
        <p:nvSpPr>
          <p:cNvPr id="203" name="Shape 203"/>
          <p:cNvSpPr/>
          <p:nvPr/>
        </p:nvSpPr>
        <p:spPr>
          <a:xfrm>
            <a:off x="350825" y="3268775"/>
            <a:ext cx="2794800" cy="1695000"/>
          </a:xfrm>
          <a:prstGeom prst="cloudCallout">
            <a:avLst>
              <a:gd fmla="val -20833" name="adj1"/>
              <a:gd fmla="val 62500" name="adj2"/>
            </a:avLst>
          </a:prstGeom>
          <a:solidFill>
            <a:schemeClr val="lt1"/>
          </a:solidFill>
          <a:ln>
            <a:noFill/>
          </a:ln>
        </p:spPr>
        <p:txBody>
          <a:bodyPr anchorCtr="0" anchor="ctr" bIns="91425" lIns="91425" rIns="91425" wrap="square" tIns="91425">
            <a:noAutofit/>
          </a:bodyPr>
          <a:lstStyle/>
          <a:p>
            <a:pPr lvl="0" rtl="0">
              <a:spcBef>
                <a:spcPts val="0"/>
              </a:spcBef>
              <a:buNone/>
            </a:pPr>
            <a:r>
              <a:rPr lang="en" sz="2000">
                <a:latin typeface="Economica"/>
                <a:ea typeface="Economica"/>
                <a:cs typeface="Economica"/>
                <a:sym typeface="Economica"/>
              </a:rPr>
              <a:t>I’m much happier now that I’ve learned how I best deal with hardship</a:t>
            </a:r>
          </a:p>
        </p:txBody>
      </p:sp>
      <p:sp>
        <p:nvSpPr>
          <p:cNvPr id="204" name="Shape 204"/>
          <p:cNvSpPr txBox="1"/>
          <p:nvPr/>
        </p:nvSpPr>
        <p:spPr>
          <a:xfrm>
            <a:off x="6349125" y="3805475"/>
            <a:ext cx="2571300" cy="1158300"/>
          </a:xfrm>
          <a:prstGeom prst="rect">
            <a:avLst/>
          </a:prstGeom>
          <a:noFill/>
          <a:ln>
            <a:noFill/>
          </a:ln>
        </p:spPr>
        <p:txBody>
          <a:bodyPr anchorCtr="0" anchor="t" bIns="91425" lIns="91425" rIns="91425" wrap="square" tIns="91425">
            <a:noAutofit/>
          </a:bodyPr>
          <a:lstStyle/>
          <a:p>
            <a:pPr lvl="0" rtl="0">
              <a:spcBef>
                <a:spcPts val="0"/>
              </a:spcBef>
              <a:buNone/>
            </a:pPr>
            <a:r>
              <a:rPr lang="en" sz="8000">
                <a:latin typeface="Economica"/>
                <a:ea typeface="Economica"/>
                <a:cs typeface="Economica"/>
                <a:sym typeface="Economica"/>
              </a:rPr>
              <a:t>THINK</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08" name="Shape 208"/>
        <p:cNvGrpSpPr/>
        <p:nvPr/>
      </p:nvGrpSpPr>
      <p:grpSpPr>
        <a:xfrm>
          <a:off x="0" y="0"/>
          <a:ext cx="0" cy="0"/>
          <a:chOff x="0" y="0"/>
          <a:chExt cx="0" cy="0"/>
        </a:xfrm>
      </p:grpSpPr>
      <p:sp>
        <p:nvSpPr>
          <p:cNvPr id="209" name="Shape 209"/>
          <p:cNvSpPr txBox="1"/>
          <p:nvPr/>
        </p:nvSpPr>
        <p:spPr>
          <a:xfrm>
            <a:off x="6794950" y="3777850"/>
            <a:ext cx="2041800" cy="1158300"/>
          </a:xfrm>
          <a:prstGeom prst="rect">
            <a:avLst/>
          </a:prstGeom>
          <a:noFill/>
          <a:ln>
            <a:noFill/>
          </a:ln>
        </p:spPr>
        <p:txBody>
          <a:bodyPr anchorCtr="0" anchor="t" bIns="91425" lIns="91425" rIns="91425" wrap="square" tIns="91425">
            <a:noAutofit/>
          </a:bodyPr>
          <a:lstStyle/>
          <a:p>
            <a:pPr lvl="0" rtl="0">
              <a:spcBef>
                <a:spcPts val="0"/>
              </a:spcBef>
              <a:buNone/>
            </a:pPr>
            <a:r>
              <a:rPr lang="en" sz="8000">
                <a:latin typeface="Economica"/>
                <a:ea typeface="Economica"/>
                <a:cs typeface="Economica"/>
                <a:sym typeface="Economica"/>
              </a:rPr>
              <a:t>FEEL</a:t>
            </a:r>
          </a:p>
        </p:txBody>
      </p:sp>
      <p:sp>
        <p:nvSpPr>
          <p:cNvPr id="210" name="Shape 210"/>
          <p:cNvSpPr/>
          <p:nvPr/>
        </p:nvSpPr>
        <p:spPr>
          <a:xfrm>
            <a:off x="3866025" y="642925"/>
            <a:ext cx="1604016" cy="81945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Uncomfortable</a:t>
            </a:r>
          </a:p>
        </p:txBody>
      </p:sp>
      <p:sp>
        <p:nvSpPr>
          <p:cNvPr id="211" name="Shape 211"/>
          <p:cNvSpPr/>
          <p:nvPr/>
        </p:nvSpPr>
        <p:spPr>
          <a:xfrm>
            <a:off x="325575" y="1337575"/>
            <a:ext cx="3085398" cy="1068228"/>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Frustrated with how students normalize high levels of stress</a:t>
            </a:r>
          </a:p>
        </p:txBody>
      </p:sp>
      <p:sp>
        <p:nvSpPr>
          <p:cNvPr id="212" name="Shape 212"/>
          <p:cNvSpPr/>
          <p:nvPr/>
        </p:nvSpPr>
        <p:spPr>
          <a:xfrm>
            <a:off x="368825" y="3898000"/>
            <a:ext cx="3350106" cy="91800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Proud of himself and his progress</a:t>
            </a:r>
          </a:p>
        </p:txBody>
      </p:sp>
      <p:sp>
        <p:nvSpPr>
          <p:cNvPr id="213" name="Shape 213"/>
          <p:cNvSpPr/>
          <p:nvPr/>
        </p:nvSpPr>
        <p:spPr>
          <a:xfrm>
            <a:off x="1588427" y="2573025"/>
            <a:ext cx="1071522" cy="81945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Defeated</a:t>
            </a:r>
          </a:p>
        </p:txBody>
      </p:sp>
      <p:sp>
        <p:nvSpPr>
          <p:cNvPr id="214" name="Shape 214"/>
          <p:cNvSpPr/>
          <p:nvPr/>
        </p:nvSpPr>
        <p:spPr>
          <a:xfrm>
            <a:off x="3180100" y="2202675"/>
            <a:ext cx="2808054" cy="98442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Passionate about providing support and care</a:t>
            </a:r>
          </a:p>
        </p:txBody>
      </p:sp>
      <p:sp>
        <p:nvSpPr>
          <p:cNvPr id="215" name="Shape 215"/>
          <p:cNvSpPr/>
          <p:nvPr/>
        </p:nvSpPr>
        <p:spPr>
          <a:xfrm>
            <a:off x="4298850" y="3574400"/>
            <a:ext cx="2227986" cy="98442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Like she’s got things under control</a:t>
            </a:r>
          </a:p>
        </p:txBody>
      </p:sp>
      <p:sp>
        <p:nvSpPr>
          <p:cNvPr id="216" name="Shape 216"/>
          <p:cNvSpPr/>
          <p:nvPr/>
        </p:nvSpPr>
        <p:spPr>
          <a:xfrm>
            <a:off x="5925099" y="784975"/>
            <a:ext cx="2988900" cy="1068228"/>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Guilt from knowing that they’re not prioritizing self-care</a:t>
            </a:r>
          </a:p>
        </p:txBody>
      </p:sp>
      <p:sp>
        <p:nvSpPr>
          <p:cNvPr id="217" name="Shape 217"/>
          <p:cNvSpPr/>
          <p:nvPr/>
        </p:nvSpPr>
        <p:spPr>
          <a:xfrm>
            <a:off x="6949075" y="2405800"/>
            <a:ext cx="1295676" cy="81945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Comfortable</a:t>
            </a:r>
          </a:p>
        </p:txBody>
      </p:sp>
      <p:sp>
        <p:nvSpPr>
          <p:cNvPr id="218" name="Shape 218"/>
          <p:cNvSpPr/>
          <p:nvPr/>
        </p:nvSpPr>
        <p:spPr>
          <a:xfrm>
            <a:off x="1319600" y="237450"/>
            <a:ext cx="2091366" cy="819450"/>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sz="2000">
                <a:solidFill>
                  <a:schemeClr val="dk1"/>
                </a:solidFill>
                <a:latin typeface="Economica"/>
                <a:ea typeface="Economica"/>
                <a:cs typeface="Economica"/>
                <a:sym typeface="Economica"/>
              </a:rPr>
              <a:t>Doubting their own self-care habits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67"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2089499" y="2833200"/>
            <a:ext cx="2073875" cy="2073875"/>
          </a:xfrm>
          <a:prstGeom prst="rect">
            <a:avLst/>
          </a:prstGeom>
          <a:noFill/>
          <a:ln>
            <a:noFill/>
          </a:ln>
        </p:spPr>
      </p:pic>
      <p:pic>
        <p:nvPicPr>
          <p:cNvPr id="69" name="Shape 69"/>
          <p:cNvPicPr preferRelativeResize="0"/>
          <p:nvPr/>
        </p:nvPicPr>
        <p:blipFill>
          <a:blip r:embed="rId4">
            <a:alphaModFix/>
          </a:blip>
          <a:stretch>
            <a:fillRect/>
          </a:stretch>
        </p:blipFill>
        <p:spPr>
          <a:xfrm>
            <a:off x="2089500" y="533300"/>
            <a:ext cx="2073875" cy="2073875"/>
          </a:xfrm>
          <a:prstGeom prst="rect">
            <a:avLst/>
          </a:prstGeom>
          <a:noFill/>
          <a:ln>
            <a:noFill/>
          </a:ln>
        </p:spPr>
      </p:pic>
      <p:pic>
        <p:nvPicPr>
          <p:cNvPr id="70" name="Shape 70"/>
          <p:cNvPicPr preferRelativeResize="0"/>
          <p:nvPr/>
        </p:nvPicPr>
        <p:blipFill>
          <a:blip r:embed="rId5">
            <a:alphaModFix/>
          </a:blip>
          <a:stretch>
            <a:fillRect/>
          </a:stretch>
        </p:blipFill>
        <p:spPr>
          <a:xfrm>
            <a:off x="4869650" y="533300"/>
            <a:ext cx="2073875" cy="2073875"/>
          </a:xfrm>
          <a:prstGeom prst="rect">
            <a:avLst/>
          </a:prstGeom>
          <a:noFill/>
          <a:ln>
            <a:noFill/>
          </a:ln>
        </p:spPr>
      </p:pic>
      <p:pic>
        <p:nvPicPr>
          <p:cNvPr id="71" name="Shape 71"/>
          <p:cNvPicPr preferRelativeResize="0"/>
          <p:nvPr/>
        </p:nvPicPr>
        <p:blipFill>
          <a:blip r:embed="rId6">
            <a:alphaModFix/>
          </a:blip>
          <a:stretch>
            <a:fillRect/>
          </a:stretch>
        </p:blipFill>
        <p:spPr>
          <a:xfrm>
            <a:off x="4869650" y="2788750"/>
            <a:ext cx="2073875" cy="2073875"/>
          </a:xfrm>
          <a:prstGeom prst="rect">
            <a:avLst/>
          </a:prstGeom>
          <a:noFill/>
          <a:ln>
            <a:noFill/>
          </a:ln>
        </p:spPr>
      </p:pic>
      <p:sp>
        <p:nvSpPr>
          <p:cNvPr id="72" name="Shape 72"/>
          <p:cNvSpPr/>
          <p:nvPr/>
        </p:nvSpPr>
        <p:spPr>
          <a:xfrm>
            <a:off x="655525" y="0"/>
            <a:ext cx="211200" cy="5188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8318675" y="-22500"/>
            <a:ext cx="211200" cy="5188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265500" y="94350"/>
            <a:ext cx="4045200" cy="695100"/>
          </a:xfrm>
          <a:prstGeom prst="rect">
            <a:avLst/>
          </a:prstGeom>
        </p:spPr>
        <p:txBody>
          <a:bodyPr anchorCtr="0" anchor="b" bIns="91425" lIns="91425" rIns="91425" wrap="square" tIns="91425">
            <a:noAutofit/>
          </a:bodyPr>
          <a:lstStyle/>
          <a:p>
            <a:pPr lvl="0" rtl="0">
              <a:spcBef>
                <a:spcPts val="0"/>
              </a:spcBef>
              <a:buNone/>
            </a:pPr>
            <a:r>
              <a:rPr lang="en"/>
              <a:t>Insights</a:t>
            </a:r>
          </a:p>
        </p:txBody>
      </p:sp>
      <p:sp>
        <p:nvSpPr>
          <p:cNvPr id="224" name="Shape 224"/>
          <p:cNvSpPr txBox="1"/>
          <p:nvPr>
            <p:ph idx="1" type="subTitle"/>
          </p:nvPr>
        </p:nvSpPr>
        <p:spPr>
          <a:xfrm>
            <a:off x="473700" y="1522575"/>
            <a:ext cx="3837000" cy="2328000"/>
          </a:xfrm>
          <a:prstGeom prst="rect">
            <a:avLst/>
          </a:prstGeom>
        </p:spPr>
        <p:txBody>
          <a:bodyPr anchorCtr="0" anchor="t" bIns="91425" lIns="91425" rIns="91425" wrap="square" tIns="91425">
            <a:noAutofit/>
          </a:bodyPr>
          <a:lstStyle/>
          <a:p>
            <a:pPr lvl="0" rtl="0" algn="l">
              <a:lnSpc>
                <a:spcPct val="115000"/>
              </a:lnSpc>
              <a:spcBef>
                <a:spcPts val="0"/>
              </a:spcBef>
              <a:buNone/>
            </a:pPr>
            <a:r>
              <a:rPr lang="en" sz="2200">
                <a:solidFill>
                  <a:schemeClr val="lt2"/>
                </a:solidFill>
                <a:latin typeface="Open Sans"/>
                <a:ea typeface="Open Sans"/>
                <a:cs typeface="Open Sans"/>
                <a:sym typeface="Open Sans"/>
              </a:rPr>
              <a:t>It’s easy to forget to actively take care of yourself</a:t>
            </a:r>
          </a:p>
          <a:p>
            <a:pPr indent="-228600" lvl="0" marL="457200" rtl="0" algn="l">
              <a:lnSpc>
                <a:spcPct val="115000"/>
              </a:lnSpc>
              <a:spcBef>
                <a:spcPts val="0"/>
              </a:spcBef>
              <a:buClr>
                <a:schemeClr val="lt2"/>
              </a:buClr>
              <a:buSzPct val="100000"/>
              <a:buFont typeface="Open Sans"/>
            </a:pPr>
            <a:r>
              <a:t/>
            </a:r>
            <a:endParaRPr sz="2200">
              <a:solidFill>
                <a:schemeClr val="lt2"/>
              </a:solidFill>
              <a:latin typeface="Open Sans"/>
              <a:ea typeface="Open Sans"/>
              <a:cs typeface="Open Sans"/>
              <a:sym typeface="Open Sans"/>
            </a:endParaRPr>
          </a:p>
          <a:p>
            <a:pPr lvl="0" rtl="0" algn="l">
              <a:lnSpc>
                <a:spcPct val="115000"/>
              </a:lnSpc>
              <a:spcBef>
                <a:spcPts val="0"/>
              </a:spcBef>
              <a:buNone/>
            </a:pPr>
            <a:r>
              <a:rPr lang="en" sz="2200">
                <a:solidFill>
                  <a:schemeClr val="lt2"/>
                </a:solidFill>
                <a:latin typeface="Open Sans"/>
                <a:ea typeface="Open Sans"/>
                <a:cs typeface="Open Sans"/>
                <a:sym typeface="Open Sans"/>
              </a:rPr>
              <a:t>“ The hardest part is remembering to.” </a:t>
            </a:r>
          </a:p>
          <a:p>
            <a:pPr lvl="0" rtl="0" algn="l">
              <a:lnSpc>
                <a:spcPct val="115000"/>
              </a:lnSpc>
              <a:spcBef>
                <a:spcPts val="0"/>
              </a:spcBef>
              <a:buNone/>
            </a:pPr>
            <a:r>
              <a:t/>
            </a:r>
            <a:endParaRPr sz="2200">
              <a:solidFill>
                <a:schemeClr val="lt2"/>
              </a:solidFill>
              <a:latin typeface="Open Sans"/>
              <a:ea typeface="Open Sans"/>
              <a:cs typeface="Open Sans"/>
              <a:sym typeface="Open Sans"/>
            </a:endParaRPr>
          </a:p>
        </p:txBody>
      </p:sp>
      <p:sp>
        <p:nvSpPr>
          <p:cNvPr id="225" name="Shape 225"/>
          <p:cNvSpPr txBox="1"/>
          <p:nvPr>
            <p:ph type="title"/>
          </p:nvPr>
        </p:nvSpPr>
        <p:spPr>
          <a:xfrm>
            <a:off x="4835400" y="943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1"/>
                </a:solidFill>
              </a:rPr>
              <a:t>NEEDS</a:t>
            </a:r>
          </a:p>
        </p:txBody>
      </p:sp>
      <p:sp>
        <p:nvSpPr>
          <p:cNvPr id="226" name="Shape 226"/>
          <p:cNvSpPr txBox="1"/>
          <p:nvPr>
            <p:ph idx="1" type="subTitle"/>
          </p:nvPr>
        </p:nvSpPr>
        <p:spPr>
          <a:xfrm>
            <a:off x="5161700" y="1522575"/>
            <a:ext cx="3837000" cy="2328000"/>
          </a:xfrm>
          <a:prstGeom prst="rect">
            <a:avLst/>
          </a:prstGeom>
        </p:spPr>
        <p:txBody>
          <a:bodyPr anchorCtr="0" anchor="t" bIns="91425" lIns="91425" rIns="91425" wrap="square" tIns="91425">
            <a:noAutofit/>
          </a:bodyPr>
          <a:lstStyle/>
          <a:p>
            <a:pPr lvl="0" rtl="0" algn="l">
              <a:lnSpc>
                <a:spcPct val="150000"/>
              </a:lnSpc>
              <a:spcBef>
                <a:spcPts val="0"/>
              </a:spcBef>
              <a:buNone/>
            </a:pPr>
            <a:r>
              <a:rPr lang="en">
                <a:solidFill>
                  <a:srgbClr val="FFFFFF"/>
                </a:solidFill>
                <a:latin typeface="Open Sans"/>
                <a:ea typeface="Open Sans"/>
                <a:cs typeface="Open Sans"/>
                <a:sym typeface="Open Sans"/>
              </a:rPr>
              <a:t>Reminders to take time in the day to focus on yourself</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265500" y="94350"/>
            <a:ext cx="4045200" cy="695100"/>
          </a:xfrm>
          <a:prstGeom prst="rect">
            <a:avLst/>
          </a:prstGeom>
        </p:spPr>
        <p:txBody>
          <a:bodyPr anchorCtr="0" anchor="b" bIns="91425" lIns="91425" rIns="91425" wrap="square" tIns="91425">
            <a:noAutofit/>
          </a:bodyPr>
          <a:lstStyle/>
          <a:p>
            <a:pPr lvl="0" rtl="0">
              <a:spcBef>
                <a:spcPts val="0"/>
              </a:spcBef>
              <a:buNone/>
            </a:pPr>
            <a:r>
              <a:rPr lang="en"/>
              <a:t>Insights</a:t>
            </a:r>
          </a:p>
        </p:txBody>
      </p:sp>
      <p:sp>
        <p:nvSpPr>
          <p:cNvPr id="232" name="Shape 232"/>
          <p:cNvSpPr txBox="1"/>
          <p:nvPr>
            <p:ph idx="2" type="body"/>
          </p:nvPr>
        </p:nvSpPr>
        <p:spPr>
          <a:xfrm>
            <a:off x="5411250" y="980625"/>
            <a:ext cx="2893500" cy="3695100"/>
          </a:xfrm>
          <a:prstGeom prst="rect">
            <a:avLst/>
          </a:prstGeom>
        </p:spPr>
        <p:txBody>
          <a:bodyPr anchorCtr="0" anchor="ctr" bIns="91425" lIns="91425" rIns="91425" wrap="square" tIns="91425">
            <a:noAutofit/>
          </a:bodyPr>
          <a:lstStyle/>
          <a:p>
            <a:pPr lvl="0" rtl="0">
              <a:spcBef>
                <a:spcPts val="0"/>
              </a:spcBef>
              <a:buNone/>
            </a:pPr>
            <a:r>
              <a:rPr lang="en" sz="2200"/>
              <a:t>Help to realize which of their habits are normal and which are abnormal</a:t>
            </a:r>
          </a:p>
        </p:txBody>
      </p:sp>
      <p:sp>
        <p:nvSpPr>
          <p:cNvPr id="233" name="Shape 233"/>
          <p:cNvSpPr txBox="1"/>
          <p:nvPr>
            <p:ph idx="1" type="subTitle"/>
          </p:nvPr>
        </p:nvSpPr>
        <p:spPr>
          <a:xfrm>
            <a:off x="369600" y="1262375"/>
            <a:ext cx="3837000" cy="3695100"/>
          </a:xfrm>
          <a:prstGeom prst="rect">
            <a:avLst/>
          </a:prstGeom>
        </p:spPr>
        <p:txBody>
          <a:bodyPr anchorCtr="0" anchor="t" bIns="91425" lIns="91425" rIns="91425" wrap="square" tIns="91425">
            <a:noAutofit/>
          </a:bodyPr>
          <a:lstStyle/>
          <a:p>
            <a:pPr lvl="0" rtl="0" algn="l">
              <a:lnSpc>
                <a:spcPct val="115000"/>
              </a:lnSpc>
              <a:spcBef>
                <a:spcPts val="0"/>
              </a:spcBef>
              <a:buNone/>
            </a:pPr>
            <a:r>
              <a:rPr lang="en" sz="2200">
                <a:solidFill>
                  <a:schemeClr val="lt2"/>
                </a:solidFill>
                <a:latin typeface="Open Sans"/>
                <a:ea typeface="Open Sans"/>
                <a:cs typeface="Open Sans"/>
                <a:sym typeface="Open Sans"/>
              </a:rPr>
              <a:t>“My friends help give me perspective to acknowledge which bad habits I really need to pay attention to.”</a:t>
            </a:r>
          </a:p>
          <a:p>
            <a:pPr lvl="0" rtl="0" algn="l">
              <a:lnSpc>
                <a:spcPct val="115000"/>
              </a:lnSpc>
              <a:spcBef>
                <a:spcPts val="0"/>
              </a:spcBef>
              <a:buNone/>
            </a:pPr>
            <a:r>
              <a:t/>
            </a:r>
            <a:endParaRPr sz="2200">
              <a:solidFill>
                <a:schemeClr val="lt2"/>
              </a:solidFill>
              <a:latin typeface="Open Sans"/>
              <a:ea typeface="Open Sans"/>
              <a:cs typeface="Open Sans"/>
              <a:sym typeface="Open Sans"/>
            </a:endParaRPr>
          </a:p>
          <a:p>
            <a:pPr lvl="0" rtl="0" algn="l">
              <a:lnSpc>
                <a:spcPct val="115000"/>
              </a:lnSpc>
              <a:spcBef>
                <a:spcPts val="0"/>
              </a:spcBef>
              <a:buNone/>
            </a:pPr>
            <a:r>
              <a:rPr lang="en" sz="2200">
                <a:solidFill>
                  <a:schemeClr val="lt2"/>
                </a:solidFill>
                <a:latin typeface="Open Sans"/>
                <a:ea typeface="Open Sans"/>
                <a:cs typeface="Open Sans"/>
                <a:sym typeface="Open Sans"/>
              </a:rPr>
              <a:t>“People think their stress is normal when a lot of the time it really isn’t.”</a:t>
            </a:r>
          </a:p>
          <a:p>
            <a:pPr lvl="0" rtl="0" algn="l">
              <a:lnSpc>
                <a:spcPct val="115000"/>
              </a:lnSpc>
              <a:spcBef>
                <a:spcPts val="0"/>
              </a:spcBef>
              <a:buNone/>
            </a:pPr>
            <a:r>
              <a:t/>
            </a:r>
            <a:endParaRPr sz="2200">
              <a:solidFill>
                <a:schemeClr val="lt2"/>
              </a:solidFill>
              <a:latin typeface="Open Sans"/>
              <a:ea typeface="Open Sans"/>
              <a:cs typeface="Open Sans"/>
              <a:sym typeface="Open Sans"/>
            </a:endParaRPr>
          </a:p>
        </p:txBody>
      </p:sp>
      <p:sp>
        <p:nvSpPr>
          <p:cNvPr id="234" name="Shape 234"/>
          <p:cNvSpPr txBox="1"/>
          <p:nvPr>
            <p:ph type="title"/>
          </p:nvPr>
        </p:nvSpPr>
        <p:spPr>
          <a:xfrm>
            <a:off x="4835400" y="943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1"/>
                </a:solidFill>
              </a:rPr>
              <a:t>NEEDS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265500" y="94350"/>
            <a:ext cx="4045200" cy="695100"/>
          </a:xfrm>
          <a:prstGeom prst="rect">
            <a:avLst/>
          </a:prstGeom>
        </p:spPr>
        <p:txBody>
          <a:bodyPr anchorCtr="0" anchor="b" bIns="91425" lIns="91425" rIns="91425" wrap="square" tIns="91425">
            <a:noAutofit/>
          </a:bodyPr>
          <a:lstStyle/>
          <a:p>
            <a:pPr lvl="0" rtl="0">
              <a:spcBef>
                <a:spcPts val="0"/>
              </a:spcBef>
              <a:buNone/>
            </a:pPr>
            <a:r>
              <a:rPr lang="en"/>
              <a:t>Insights</a:t>
            </a:r>
          </a:p>
        </p:txBody>
      </p:sp>
      <p:sp>
        <p:nvSpPr>
          <p:cNvPr id="240" name="Shape 240"/>
          <p:cNvSpPr txBox="1"/>
          <p:nvPr>
            <p:ph idx="2" type="body"/>
          </p:nvPr>
        </p:nvSpPr>
        <p:spPr>
          <a:xfrm>
            <a:off x="5043600" y="829350"/>
            <a:ext cx="3837000" cy="3695100"/>
          </a:xfrm>
          <a:prstGeom prst="rect">
            <a:avLst/>
          </a:prstGeom>
        </p:spPr>
        <p:txBody>
          <a:bodyPr anchorCtr="0" anchor="ctr" bIns="91425" lIns="91425" rIns="91425" wrap="square" tIns="91425">
            <a:noAutofit/>
          </a:bodyPr>
          <a:lstStyle/>
          <a:p>
            <a:pPr lvl="0" rtl="0">
              <a:spcBef>
                <a:spcPts val="0"/>
              </a:spcBef>
              <a:buNone/>
            </a:pPr>
            <a:r>
              <a:rPr lang="en" sz="2200"/>
              <a:t>Distinguishing</a:t>
            </a:r>
            <a:r>
              <a:rPr lang="en" sz="2200"/>
              <a:t> what is reasonable to be worried about</a:t>
            </a:r>
          </a:p>
        </p:txBody>
      </p:sp>
      <p:sp>
        <p:nvSpPr>
          <p:cNvPr id="241" name="Shape 241"/>
          <p:cNvSpPr txBox="1"/>
          <p:nvPr>
            <p:ph idx="1" type="subTitle"/>
          </p:nvPr>
        </p:nvSpPr>
        <p:spPr>
          <a:xfrm>
            <a:off x="265500" y="829350"/>
            <a:ext cx="3837000" cy="3695100"/>
          </a:xfrm>
          <a:prstGeom prst="rect">
            <a:avLst/>
          </a:prstGeom>
        </p:spPr>
        <p:txBody>
          <a:bodyPr anchorCtr="0" anchor="t" bIns="91425" lIns="91425" rIns="91425" wrap="square" tIns="91425">
            <a:noAutofit/>
          </a:bodyPr>
          <a:lstStyle/>
          <a:p>
            <a:pPr indent="-228600" lvl="0" marL="457200" rtl="0" algn="l">
              <a:lnSpc>
                <a:spcPct val="115000"/>
              </a:lnSpc>
              <a:spcBef>
                <a:spcPts val="0"/>
              </a:spcBef>
              <a:buClr>
                <a:schemeClr val="lt2"/>
              </a:buClr>
              <a:buSzPct val="100000"/>
              <a:buFont typeface="Open Sans"/>
            </a:pPr>
            <a:r>
              <a:rPr lang="en" sz="2200">
                <a:solidFill>
                  <a:schemeClr val="lt2"/>
                </a:solidFill>
                <a:latin typeface="Open Sans"/>
                <a:ea typeface="Open Sans"/>
                <a:cs typeface="Open Sans"/>
                <a:sym typeface="Open Sans"/>
              </a:rPr>
              <a:t>“People need to learn…which issues they need to let go and for which they should get outside help.”</a:t>
            </a:r>
          </a:p>
          <a:p>
            <a:pPr indent="-228600" lvl="0" marL="457200" rtl="0" algn="l">
              <a:lnSpc>
                <a:spcPct val="115000"/>
              </a:lnSpc>
              <a:spcBef>
                <a:spcPts val="0"/>
              </a:spcBef>
              <a:buClr>
                <a:schemeClr val="lt2"/>
              </a:buClr>
              <a:buSzPct val="100000"/>
              <a:buFont typeface="Open Sans"/>
            </a:pPr>
            <a:r>
              <a:t/>
            </a:r>
            <a:endParaRPr sz="2200">
              <a:solidFill>
                <a:schemeClr val="lt2"/>
              </a:solidFill>
              <a:latin typeface="Open Sans"/>
              <a:ea typeface="Open Sans"/>
              <a:cs typeface="Open Sans"/>
              <a:sym typeface="Open Sans"/>
            </a:endParaRPr>
          </a:p>
          <a:p>
            <a:pPr indent="-228600" lvl="0" marL="457200" rtl="0" algn="l">
              <a:lnSpc>
                <a:spcPct val="100000"/>
              </a:lnSpc>
              <a:spcBef>
                <a:spcPts val="0"/>
              </a:spcBef>
              <a:buClr>
                <a:schemeClr val="lt2"/>
              </a:buClr>
              <a:buSzPct val="100000"/>
              <a:buFont typeface="Open Sans"/>
            </a:pPr>
            <a:r>
              <a:rPr lang="en" sz="2200">
                <a:solidFill>
                  <a:schemeClr val="lt2"/>
                </a:solidFill>
                <a:latin typeface="Open Sans"/>
                <a:ea typeface="Open Sans"/>
                <a:cs typeface="Open Sans"/>
                <a:sym typeface="Open Sans"/>
              </a:rPr>
              <a:t>“My friends and I have had to let go of trying to be perfectionists.”</a:t>
            </a:r>
          </a:p>
          <a:p>
            <a:pPr indent="-228600" lvl="0" marL="457200" rtl="0" algn="l">
              <a:lnSpc>
                <a:spcPct val="100000"/>
              </a:lnSpc>
              <a:spcBef>
                <a:spcPts val="0"/>
              </a:spcBef>
              <a:buClr>
                <a:schemeClr val="lt2"/>
              </a:buClr>
              <a:buSzPct val="100000"/>
              <a:buFont typeface="Open Sans"/>
            </a:pPr>
            <a:r>
              <a:t/>
            </a:r>
            <a:endParaRPr sz="2200">
              <a:solidFill>
                <a:schemeClr val="lt2"/>
              </a:solidFill>
              <a:latin typeface="Open Sans"/>
              <a:ea typeface="Open Sans"/>
              <a:cs typeface="Open Sans"/>
              <a:sym typeface="Open Sans"/>
            </a:endParaRPr>
          </a:p>
        </p:txBody>
      </p:sp>
      <p:sp>
        <p:nvSpPr>
          <p:cNvPr id="242" name="Shape 242"/>
          <p:cNvSpPr txBox="1"/>
          <p:nvPr>
            <p:ph type="title"/>
          </p:nvPr>
        </p:nvSpPr>
        <p:spPr>
          <a:xfrm>
            <a:off x="4835400" y="14080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1"/>
                </a:solidFill>
              </a:rPr>
              <a:t>NEEDS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265500" y="94350"/>
            <a:ext cx="4045200" cy="695100"/>
          </a:xfrm>
          <a:prstGeom prst="rect">
            <a:avLst/>
          </a:prstGeom>
        </p:spPr>
        <p:txBody>
          <a:bodyPr anchorCtr="0" anchor="b" bIns="91425" lIns="91425" rIns="91425" wrap="square" tIns="91425">
            <a:noAutofit/>
          </a:bodyPr>
          <a:lstStyle/>
          <a:p>
            <a:pPr lvl="0" rtl="0">
              <a:spcBef>
                <a:spcPts val="0"/>
              </a:spcBef>
              <a:buNone/>
            </a:pPr>
            <a:r>
              <a:rPr lang="en"/>
              <a:t>Insights</a:t>
            </a:r>
          </a:p>
        </p:txBody>
      </p:sp>
      <p:sp>
        <p:nvSpPr>
          <p:cNvPr id="248" name="Shape 248"/>
          <p:cNvSpPr txBox="1"/>
          <p:nvPr>
            <p:ph idx="2" type="body"/>
          </p:nvPr>
        </p:nvSpPr>
        <p:spPr>
          <a:xfrm>
            <a:off x="5461725" y="906675"/>
            <a:ext cx="3837000" cy="3460200"/>
          </a:xfrm>
          <a:prstGeom prst="rect">
            <a:avLst/>
          </a:prstGeom>
        </p:spPr>
        <p:txBody>
          <a:bodyPr anchorCtr="0" anchor="ctr" bIns="91425" lIns="91425" rIns="91425" wrap="square" tIns="91425">
            <a:noAutofit/>
          </a:bodyPr>
          <a:lstStyle/>
          <a:p>
            <a:pPr lvl="0" rtl="0">
              <a:spcBef>
                <a:spcPts val="0"/>
              </a:spcBef>
              <a:buNone/>
            </a:pPr>
            <a:r>
              <a:rPr lang="en" sz="2400"/>
              <a:t>Time management</a:t>
            </a:r>
          </a:p>
        </p:txBody>
      </p:sp>
      <p:sp>
        <p:nvSpPr>
          <p:cNvPr id="249" name="Shape 249"/>
          <p:cNvSpPr txBox="1"/>
          <p:nvPr>
            <p:ph idx="1" type="subTitle"/>
          </p:nvPr>
        </p:nvSpPr>
        <p:spPr>
          <a:xfrm>
            <a:off x="265500" y="1611450"/>
            <a:ext cx="3837000" cy="2328000"/>
          </a:xfrm>
          <a:prstGeom prst="rect">
            <a:avLst/>
          </a:prstGeom>
        </p:spPr>
        <p:txBody>
          <a:bodyPr anchorCtr="0" anchor="t" bIns="91425" lIns="91425" rIns="91425" wrap="square" tIns="91425">
            <a:noAutofit/>
          </a:bodyPr>
          <a:lstStyle/>
          <a:p>
            <a:pPr indent="-228600" lvl="0" marL="457200" rtl="0" algn="l">
              <a:lnSpc>
                <a:spcPct val="150000"/>
              </a:lnSpc>
              <a:spcBef>
                <a:spcPts val="0"/>
              </a:spcBef>
              <a:buClr>
                <a:schemeClr val="lt2"/>
              </a:buClr>
              <a:buFont typeface="Open Sans"/>
            </a:pPr>
            <a:r>
              <a:rPr lang="en">
                <a:solidFill>
                  <a:schemeClr val="lt2"/>
                </a:solidFill>
                <a:latin typeface="Open Sans"/>
                <a:ea typeface="Open Sans"/>
                <a:cs typeface="Open Sans"/>
                <a:sym typeface="Open Sans"/>
              </a:rPr>
              <a:t>It feels like there’s never enough time to practice self-care and do things for yourself</a:t>
            </a:r>
          </a:p>
          <a:p>
            <a:pPr lvl="0" rtl="0" algn="l">
              <a:lnSpc>
                <a:spcPct val="150000"/>
              </a:lnSpc>
              <a:spcBef>
                <a:spcPts val="0"/>
              </a:spcBef>
              <a:buNone/>
            </a:pPr>
            <a:r>
              <a:t/>
            </a:r>
            <a:endParaRPr>
              <a:solidFill>
                <a:schemeClr val="lt2"/>
              </a:solidFill>
              <a:latin typeface="Open Sans"/>
              <a:ea typeface="Open Sans"/>
              <a:cs typeface="Open Sans"/>
              <a:sym typeface="Open Sans"/>
            </a:endParaRPr>
          </a:p>
        </p:txBody>
      </p:sp>
      <p:sp>
        <p:nvSpPr>
          <p:cNvPr id="250" name="Shape 250"/>
          <p:cNvSpPr txBox="1"/>
          <p:nvPr>
            <p:ph type="title"/>
          </p:nvPr>
        </p:nvSpPr>
        <p:spPr>
          <a:xfrm>
            <a:off x="4835400" y="943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1"/>
                </a:solidFill>
              </a:rPr>
              <a:t>NEEDS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265500" y="94350"/>
            <a:ext cx="4045200" cy="695100"/>
          </a:xfrm>
          <a:prstGeom prst="rect">
            <a:avLst/>
          </a:prstGeom>
        </p:spPr>
        <p:txBody>
          <a:bodyPr anchorCtr="0" anchor="b" bIns="91425" lIns="91425" rIns="91425" wrap="square" tIns="91425">
            <a:noAutofit/>
          </a:bodyPr>
          <a:lstStyle/>
          <a:p>
            <a:pPr lvl="0" rtl="0">
              <a:spcBef>
                <a:spcPts val="0"/>
              </a:spcBef>
              <a:buNone/>
            </a:pPr>
            <a:r>
              <a:rPr lang="en"/>
              <a:t>Insights</a:t>
            </a:r>
          </a:p>
        </p:txBody>
      </p:sp>
      <p:sp>
        <p:nvSpPr>
          <p:cNvPr id="256" name="Shape 256"/>
          <p:cNvSpPr txBox="1"/>
          <p:nvPr>
            <p:ph idx="2" type="body"/>
          </p:nvPr>
        </p:nvSpPr>
        <p:spPr>
          <a:xfrm>
            <a:off x="4939500" y="906675"/>
            <a:ext cx="3837000" cy="3460200"/>
          </a:xfrm>
          <a:prstGeom prst="rect">
            <a:avLst/>
          </a:prstGeom>
        </p:spPr>
        <p:txBody>
          <a:bodyPr anchorCtr="0" anchor="ctr" bIns="91425" lIns="91425" rIns="91425" wrap="square" tIns="91425">
            <a:noAutofit/>
          </a:bodyPr>
          <a:lstStyle/>
          <a:p>
            <a:pPr lvl="0" rtl="0">
              <a:spcBef>
                <a:spcPts val="0"/>
              </a:spcBef>
              <a:buNone/>
            </a:pPr>
            <a:r>
              <a:rPr lang="en" sz="2000"/>
              <a:t>T</a:t>
            </a:r>
            <a:r>
              <a:rPr lang="en" sz="2000"/>
              <a:t>o pay attention to self-care before things come to a head</a:t>
            </a:r>
          </a:p>
        </p:txBody>
      </p:sp>
      <p:sp>
        <p:nvSpPr>
          <p:cNvPr id="257" name="Shape 257"/>
          <p:cNvSpPr txBox="1"/>
          <p:nvPr>
            <p:ph idx="1" type="subTitle"/>
          </p:nvPr>
        </p:nvSpPr>
        <p:spPr>
          <a:xfrm>
            <a:off x="369600" y="906675"/>
            <a:ext cx="3837000" cy="3821400"/>
          </a:xfrm>
          <a:prstGeom prst="rect">
            <a:avLst/>
          </a:prstGeom>
        </p:spPr>
        <p:txBody>
          <a:bodyPr anchorCtr="0" anchor="t" bIns="91425" lIns="91425" rIns="91425" wrap="square" tIns="91425">
            <a:noAutofit/>
          </a:bodyPr>
          <a:lstStyle/>
          <a:p>
            <a:pPr lvl="0" rtl="0" algn="l">
              <a:lnSpc>
                <a:spcPct val="150000"/>
              </a:lnSpc>
              <a:spcBef>
                <a:spcPts val="0"/>
              </a:spcBef>
              <a:buNone/>
            </a:pPr>
            <a:r>
              <a:rPr lang="en" sz="2000">
                <a:solidFill>
                  <a:schemeClr val="lt2"/>
                </a:solidFill>
                <a:latin typeface="Open Sans"/>
                <a:ea typeface="Open Sans"/>
                <a:cs typeface="Open Sans"/>
                <a:sym typeface="Open Sans"/>
              </a:rPr>
              <a:t>People wait until something bad happens for them to take action</a:t>
            </a:r>
            <a:r>
              <a:rPr i="1" lang="en" sz="2000">
                <a:solidFill>
                  <a:schemeClr val="lt2"/>
                </a:solidFill>
                <a:latin typeface="Open Sans"/>
                <a:ea typeface="Open Sans"/>
                <a:cs typeface="Open Sans"/>
                <a:sym typeface="Open Sans"/>
              </a:rPr>
              <a:t>.</a:t>
            </a:r>
          </a:p>
          <a:p>
            <a:pPr lvl="0" rtl="0" algn="l">
              <a:lnSpc>
                <a:spcPct val="150000"/>
              </a:lnSpc>
              <a:spcBef>
                <a:spcPts val="0"/>
              </a:spcBef>
              <a:buNone/>
            </a:pPr>
            <a:r>
              <a:t/>
            </a:r>
            <a:endParaRPr i="1" sz="2000">
              <a:solidFill>
                <a:schemeClr val="lt2"/>
              </a:solidFill>
              <a:latin typeface="Open Sans"/>
              <a:ea typeface="Open Sans"/>
              <a:cs typeface="Open Sans"/>
              <a:sym typeface="Open Sans"/>
            </a:endParaRPr>
          </a:p>
          <a:p>
            <a:pPr lvl="0" rtl="0" algn="l">
              <a:lnSpc>
                <a:spcPct val="150000"/>
              </a:lnSpc>
              <a:spcBef>
                <a:spcPts val="0"/>
              </a:spcBef>
              <a:buNone/>
            </a:pPr>
            <a:r>
              <a:rPr lang="en" sz="2000">
                <a:solidFill>
                  <a:schemeClr val="lt2"/>
                </a:solidFill>
                <a:latin typeface="Open Sans"/>
                <a:ea typeface="Open Sans"/>
                <a:cs typeface="Open Sans"/>
                <a:sym typeface="Open Sans"/>
              </a:rPr>
              <a:t>“I didn’t used to think that much about my happiness and health, until something big happened in my life and I was forced to face it.”</a:t>
            </a:r>
          </a:p>
          <a:p>
            <a:pPr lvl="0" rtl="0" algn="l">
              <a:lnSpc>
                <a:spcPct val="150000"/>
              </a:lnSpc>
              <a:spcBef>
                <a:spcPts val="0"/>
              </a:spcBef>
              <a:buNone/>
            </a:pPr>
            <a:r>
              <a:t/>
            </a:r>
            <a:endParaRPr sz="2000">
              <a:latin typeface="Open Sans"/>
              <a:ea typeface="Open Sans"/>
              <a:cs typeface="Open Sans"/>
              <a:sym typeface="Open Sans"/>
            </a:endParaRPr>
          </a:p>
          <a:p>
            <a:pPr lvl="0" rtl="0" algn="l">
              <a:lnSpc>
                <a:spcPct val="150000"/>
              </a:lnSpc>
              <a:spcBef>
                <a:spcPts val="0"/>
              </a:spcBef>
              <a:buNone/>
            </a:pPr>
            <a:r>
              <a:t/>
            </a:r>
            <a:endParaRPr sz="2000">
              <a:solidFill>
                <a:schemeClr val="lt2"/>
              </a:solidFill>
              <a:latin typeface="Open Sans"/>
              <a:ea typeface="Open Sans"/>
              <a:cs typeface="Open Sans"/>
              <a:sym typeface="Open Sans"/>
            </a:endParaRPr>
          </a:p>
        </p:txBody>
      </p:sp>
      <p:sp>
        <p:nvSpPr>
          <p:cNvPr id="258" name="Shape 258"/>
          <p:cNvSpPr txBox="1"/>
          <p:nvPr>
            <p:ph type="title"/>
          </p:nvPr>
        </p:nvSpPr>
        <p:spPr>
          <a:xfrm>
            <a:off x="4835400" y="943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1"/>
                </a:solidFill>
              </a:rPr>
              <a:t>NEEDS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2" name="Shape 262"/>
        <p:cNvGrpSpPr/>
        <p:nvPr/>
      </p:nvGrpSpPr>
      <p:grpSpPr>
        <a:xfrm>
          <a:off x="0" y="0"/>
          <a:ext cx="0" cy="0"/>
          <a:chOff x="0" y="0"/>
          <a:chExt cx="0" cy="0"/>
        </a:xfrm>
      </p:grpSpPr>
      <p:sp>
        <p:nvSpPr>
          <p:cNvPr id="263" name="Shape 263"/>
          <p:cNvSpPr txBox="1"/>
          <p:nvPr>
            <p:ph type="title"/>
          </p:nvPr>
        </p:nvSpPr>
        <p:spPr>
          <a:xfrm>
            <a:off x="265500" y="192300"/>
            <a:ext cx="4045200" cy="544200"/>
          </a:xfrm>
          <a:prstGeom prst="rect">
            <a:avLst/>
          </a:prstGeom>
        </p:spPr>
        <p:txBody>
          <a:bodyPr anchorCtr="0" anchor="b" bIns="91425" lIns="91425" rIns="91425" wrap="square" tIns="91425">
            <a:noAutofit/>
          </a:bodyPr>
          <a:lstStyle/>
          <a:p>
            <a:pPr lvl="0">
              <a:spcBef>
                <a:spcPts val="0"/>
              </a:spcBef>
              <a:buNone/>
            </a:pPr>
            <a:r>
              <a:rPr lang="en"/>
              <a:t>Surprises</a:t>
            </a:r>
          </a:p>
        </p:txBody>
      </p:sp>
      <p:sp>
        <p:nvSpPr>
          <p:cNvPr id="264" name="Shape 264"/>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lvl="0">
              <a:spcBef>
                <a:spcPts val="0"/>
              </a:spcBef>
              <a:buNone/>
            </a:pPr>
            <a:r>
              <a:rPr lang="en" sz="2000"/>
              <a:t>Mental well-being may be harder to monitor</a:t>
            </a:r>
          </a:p>
          <a:p>
            <a:pPr lvl="0">
              <a:spcBef>
                <a:spcPts val="0"/>
              </a:spcBef>
              <a:buNone/>
            </a:pPr>
            <a:r>
              <a:rPr lang="en" sz="2000"/>
              <a:t>There are ways to remind people about their well-being</a:t>
            </a:r>
          </a:p>
          <a:p>
            <a:pPr lvl="0">
              <a:spcBef>
                <a:spcPts val="0"/>
              </a:spcBef>
              <a:buNone/>
            </a:pPr>
            <a:r>
              <a:rPr lang="en" sz="2000"/>
              <a:t>There is room for growth in the way that people learn self-care methods</a:t>
            </a:r>
          </a:p>
        </p:txBody>
      </p:sp>
      <p:sp>
        <p:nvSpPr>
          <p:cNvPr id="265" name="Shape 265"/>
          <p:cNvSpPr txBox="1"/>
          <p:nvPr>
            <p:ph type="title"/>
          </p:nvPr>
        </p:nvSpPr>
        <p:spPr>
          <a:xfrm>
            <a:off x="4939500" y="192300"/>
            <a:ext cx="4045200" cy="544200"/>
          </a:xfrm>
          <a:prstGeom prst="rect">
            <a:avLst/>
          </a:prstGeom>
        </p:spPr>
        <p:txBody>
          <a:bodyPr anchorCtr="0" anchor="b" bIns="91425" lIns="91425" rIns="91425" wrap="square" tIns="91425">
            <a:noAutofit/>
          </a:bodyPr>
          <a:lstStyle/>
          <a:p>
            <a:pPr lvl="0" rtl="0">
              <a:spcBef>
                <a:spcPts val="0"/>
              </a:spcBef>
              <a:buNone/>
            </a:pPr>
            <a:r>
              <a:rPr lang="en">
                <a:solidFill>
                  <a:schemeClr val="lt1"/>
                </a:solidFill>
              </a:rPr>
              <a:t>Realizes</a:t>
            </a:r>
          </a:p>
        </p:txBody>
      </p:sp>
      <p:sp>
        <p:nvSpPr>
          <p:cNvPr id="266" name="Shape 266"/>
          <p:cNvSpPr txBox="1"/>
          <p:nvPr>
            <p:ph idx="1" type="subTitle"/>
          </p:nvPr>
        </p:nvSpPr>
        <p:spPr>
          <a:xfrm>
            <a:off x="473700" y="957875"/>
            <a:ext cx="3837000" cy="3695100"/>
          </a:xfrm>
          <a:prstGeom prst="rect">
            <a:avLst/>
          </a:prstGeom>
        </p:spPr>
        <p:txBody>
          <a:bodyPr anchorCtr="0" anchor="t" bIns="91425" lIns="91425" rIns="91425" wrap="square" tIns="91425">
            <a:noAutofit/>
          </a:bodyPr>
          <a:lstStyle/>
          <a:p>
            <a:pPr lvl="0" rtl="0" algn="l">
              <a:spcBef>
                <a:spcPts val="0"/>
              </a:spcBef>
              <a:buNone/>
            </a:pPr>
            <a:r>
              <a:rPr lang="en" sz="2000">
                <a:solidFill>
                  <a:schemeClr val="lt2"/>
                </a:solidFill>
                <a:latin typeface="Open Sans"/>
                <a:ea typeface="Open Sans"/>
                <a:cs typeface="Open Sans"/>
                <a:sym typeface="Open Sans"/>
              </a:rPr>
              <a:t>People worry a lot about mental as well as physical well-being</a:t>
            </a:r>
          </a:p>
          <a:p>
            <a:pPr lvl="0" rtl="0" algn="l">
              <a:spcBef>
                <a:spcPts val="0"/>
              </a:spcBef>
              <a:buNone/>
            </a:pPr>
            <a:r>
              <a:t/>
            </a:r>
            <a:endParaRPr sz="2000">
              <a:solidFill>
                <a:schemeClr val="lt2"/>
              </a:solidFill>
              <a:latin typeface="Open Sans"/>
              <a:ea typeface="Open Sans"/>
              <a:cs typeface="Open Sans"/>
              <a:sym typeface="Open Sans"/>
            </a:endParaRPr>
          </a:p>
          <a:p>
            <a:pPr lvl="0" rtl="0" algn="l">
              <a:spcBef>
                <a:spcPts val="0"/>
              </a:spcBef>
              <a:buNone/>
            </a:pPr>
            <a:r>
              <a:rPr lang="en" sz="2000">
                <a:solidFill>
                  <a:schemeClr val="lt2"/>
                </a:solidFill>
                <a:latin typeface="Open Sans"/>
                <a:ea typeface="Open Sans"/>
                <a:cs typeface="Open Sans"/>
                <a:sym typeface="Open Sans"/>
              </a:rPr>
              <a:t>People forget to take care of themselves</a:t>
            </a:r>
          </a:p>
          <a:p>
            <a:pPr lvl="0" rtl="0" algn="l">
              <a:spcBef>
                <a:spcPts val="0"/>
              </a:spcBef>
              <a:buNone/>
            </a:pPr>
            <a:r>
              <a:t/>
            </a:r>
            <a:endParaRPr sz="2000">
              <a:solidFill>
                <a:schemeClr val="lt2"/>
              </a:solidFill>
              <a:latin typeface="Open Sans"/>
              <a:ea typeface="Open Sans"/>
              <a:cs typeface="Open Sans"/>
              <a:sym typeface="Open Sans"/>
            </a:endParaRPr>
          </a:p>
          <a:p>
            <a:pPr lvl="0" rtl="0" algn="l">
              <a:spcBef>
                <a:spcPts val="0"/>
              </a:spcBef>
              <a:buNone/>
            </a:pPr>
            <a:r>
              <a:rPr lang="en" sz="2000">
                <a:solidFill>
                  <a:schemeClr val="lt2"/>
                </a:solidFill>
                <a:latin typeface="Open Sans"/>
                <a:ea typeface="Open Sans"/>
                <a:cs typeface="Open Sans"/>
                <a:sym typeface="Open Sans"/>
              </a:rPr>
              <a:t>People don’t know when to take action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nvSpPr>
        <p:spPr>
          <a:xfrm>
            <a:off x="1626250" y="1689300"/>
            <a:ext cx="6202500" cy="2193600"/>
          </a:xfrm>
          <a:prstGeom prst="rect">
            <a:avLst/>
          </a:prstGeom>
          <a:noFill/>
          <a:ln>
            <a:noFill/>
          </a:ln>
        </p:spPr>
        <p:txBody>
          <a:bodyPr anchorCtr="0" anchor="t" bIns="91425" lIns="91425" rIns="91425" wrap="square" tIns="91425">
            <a:noAutofit/>
          </a:bodyPr>
          <a:lstStyle/>
          <a:p>
            <a:pPr lvl="0" algn="ctr">
              <a:spcBef>
                <a:spcPts val="0"/>
              </a:spcBef>
              <a:buNone/>
            </a:pPr>
            <a:r>
              <a:rPr lang="en" sz="8000">
                <a:solidFill>
                  <a:schemeClr val="lt2"/>
                </a:solidFill>
                <a:latin typeface="Economica"/>
                <a:ea typeface="Economica"/>
                <a:cs typeface="Economica"/>
                <a:sym typeface="Economica"/>
              </a:rPr>
              <a:t>Questions?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nvSpPr>
        <p:spPr>
          <a:xfrm>
            <a:off x="1626250" y="1689300"/>
            <a:ext cx="6202500" cy="2193600"/>
          </a:xfrm>
          <a:prstGeom prst="rect">
            <a:avLst/>
          </a:prstGeom>
          <a:noFill/>
          <a:ln>
            <a:noFill/>
          </a:ln>
        </p:spPr>
        <p:txBody>
          <a:bodyPr anchorCtr="0" anchor="t" bIns="91425" lIns="91425" rIns="91425" wrap="square" tIns="91425">
            <a:noAutofit/>
          </a:bodyPr>
          <a:lstStyle/>
          <a:p>
            <a:pPr lvl="0" rtl="0" algn="ctr">
              <a:spcBef>
                <a:spcPts val="0"/>
              </a:spcBef>
              <a:buNone/>
            </a:pPr>
            <a:r>
              <a:rPr lang="en" sz="5000">
                <a:solidFill>
                  <a:schemeClr val="lt2"/>
                </a:solidFill>
                <a:latin typeface="Economica"/>
                <a:ea typeface="Economica"/>
                <a:cs typeface="Economica"/>
                <a:sym typeface="Economica"/>
              </a:rPr>
              <a:t>A deeper dive into the empathy map!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idx="4294967295" type="title"/>
          </p:nvPr>
        </p:nvSpPr>
        <p:spPr>
          <a:xfrm>
            <a:off x="152050" y="15460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2"/>
                </a:solidFill>
              </a:rPr>
              <a:t>SAY</a:t>
            </a:r>
          </a:p>
        </p:txBody>
      </p:sp>
      <p:sp>
        <p:nvSpPr>
          <p:cNvPr id="282" name="Shape 282"/>
          <p:cNvSpPr txBox="1"/>
          <p:nvPr>
            <p:ph idx="4294967295" type="subTitle"/>
          </p:nvPr>
        </p:nvSpPr>
        <p:spPr>
          <a:xfrm>
            <a:off x="314725" y="724200"/>
            <a:ext cx="8984700" cy="4308900"/>
          </a:xfrm>
          <a:prstGeom prst="rect">
            <a:avLst/>
          </a:prstGeom>
        </p:spPr>
        <p:txBody>
          <a:bodyPr anchorCtr="0" anchor="t" bIns="91425" lIns="91425" rIns="91425" wrap="square" tIns="91425">
            <a:noAutofit/>
          </a:bodyPr>
          <a:lstStyle/>
          <a:p>
            <a:pPr indent="-336550" lvl="0" marL="457200" rtl="0">
              <a:spcBef>
                <a:spcPts val="0"/>
              </a:spcBef>
              <a:spcAft>
                <a:spcPts val="0"/>
              </a:spcAft>
              <a:buSzPct val="100000"/>
              <a:buFont typeface="Arial"/>
              <a:buChar char="❖"/>
            </a:pPr>
            <a:r>
              <a:rPr lang="en" sz="1700">
                <a:latin typeface="Arial"/>
                <a:ea typeface="Arial"/>
                <a:cs typeface="Arial"/>
                <a:sym typeface="Arial"/>
              </a:rPr>
              <a:t>“People need to learn…which issues they need to let go and for which they should get outside help.”</a:t>
            </a:r>
          </a:p>
          <a:p>
            <a:pPr indent="-336550" lvl="0" marL="457200" rtl="0">
              <a:spcBef>
                <a:spcPts val="0"/>
              </a:spcBef>
              <a:spcAft>
                <a:spcPts val="0"/>
              </a:spcAft>
              <a:buSzPct val="100000"/>
              <a:buFont typeface="Arial"/>
              <a:buChar char="❖"/>
            </a:pPr>
            <a:r>
              <a:rPr lang="en" sz="1700">
                <a:latin typeface="Arial"/>
                <a:ea typeface="Arial"/>
                <a:cs typeface="Arial"/>
                <a:sym typeface="Arial"/>
              </a:rPr>
              <a:t>“Sports could be stressful, but it is the only thing I think about when playing.”</a:t>
            </a:r>
          </a:p>
          <a:p>
            <a:pPr indent="-336550" lvl="0" marL="457200" rtl="0">
              <a:spcBef>
                <a:spcPts val="0"/>
              </a:spcBef>
              <a:spcAft>
                <a:spcPts val="0"/>
              </a:spcAft>
              <a:buSzPct val="100000"/>
              <a:buFont typeface="Arial"/>
              <a:buChar char="❖"/>
            </a:pPr>
            <a:r>
              <a:rPr lang="en" sz="1700">
                <a:latin typeface="Arial"/>
                <a:ea typeface="Arial"/>
                <a:cs typeface="Arial"/>
                <a:sym typeface="Arial"/>
              </a:rPr>
              <a:t>“I wasn’t very good at acknowledging my anxiety.”</a:t>
            </a:r>
          </a:p>
          <a:p>
            <a:pPr indent="-336550" lvl="0" marL="457200" rtl="0">
              <a:spcBef>
                <a:spcPts val="0"/>
              </a:spcBef>
              <a:spcAft>
                <a:spcPts val="0"/>
              </a:spcAft>
              <a:buSzPct val="100000"/>
              <a:buFont typeface="Arial"/>
              <a:buChar char="❖"/>
            </a:pPr>
            <a:r>
              <a:rPr lang="en" sz="1700">
                <a:latin typeface="Arial"/>
                <a:ea typeface="Arial"/>
                <a:cs typeface="Arial"/>
                <a:sym typeface="Arial"/>
              </a:rPr>
              <a:t>“My friends and I have had to let go of trying to be perfectionists.”</a:t>
            </a:r>
          </a:p>
          <a:p>
            <a:pPr indent="-336550" lvl="0" marL="457200" rtl="0">
              <a:spcBef>
                <a:spcPts val="0"/>
              </a:spcBef>
              <a:spcAft>
                <a:spcPts val="0"/>
              </a:spcAft>
              <a:buSzPct val="100000"/>
              <a:buFont typeface="Arial"/>
              <a:buChar char="❖"/>
            </a:pPr>
            <a:r>
              <a:rPr lang="en" sz="1700">
                <a:latin typeface="Arial"/>
                <a:ea typeface="Arial"/>
                <a:cs typeface="Arial"/>
                <a:sym typeface="Arial"/>
              </a:rPr>
              <a:t>“My friends help give me perspective to acknowledge which bad habits I really need to pay attention to.”</a:t>
            </a:r>
          </a:p>
          <a:p>
            <a:pPr indent="-336550" lvl="0" marL="457200" rtl="0">
              <a:spcBef>
                <a:spcPts val="0"/>
              </a:spcBef>
              <a:spcAft>
                <a:spcPts val="0"/>
              </a:spcAft>
              <a:buSzPct val="100000"/>
              <a:buFont typeface="Arial"/>
              <a:buChar char="❖"/>
            </a:pPr>
            <a:r>
              <a:rPr lang="en" sz="1700">
                <a:latin typeface="Arial"/>
                <a:ea typeface="Arial"/>
                <a:cs typeface="Arial"/>
                <a:sym typeface="Arial"/>
              </a:rPr>
              <a:t>“I go to a therapist once a week and it’s been really helpful.”</a:t>
            </a:r>
          </a:p>
          <a:p>
            <a:pPr indent="-336550" lvl="0" marL="457200" rtl="0">
              <a:spcBef>
                <a:spcPts val="0"/>
              </a:spcBef>
              <a:spcAft>
                <a:spcPts val="0"/>
              </a:spcAft>
              <a:buSzPct val="100000"/>
              <a:buFont typeface="Arial"/>
              <a:buChar char="❖"/>
            </a:pPr>
            <a:r>
              <a:rPr lang="en" sz="1700">
                <a:latin typeface="Arial"/>
                <a:ea typeface="Arial"/>
                <a:cs typeface="Arial"/>
                <a:sym typeface="Arial"/>
              </a:rPr>
              <a:t>“It’s hard to know where to find professional resources and how to make time for them.”</a:t>
            </a:r>
          </a:p>
          <a:p>
            <a:pPr indent="-336550" lvl="0" marL="457200" rtl="0">
              <a:spcBef>
                <a:spcPts val="0"/>
              </a:spcBef>
              <a:spcAft>
                <a:spcPts val="0"/>
              </a:spcAft>
              <a:buSzPct val="100000"/>
              <a:buFont typeface="Arial"/>
              <a:buChar char="❖"/>
            </a:pPr>
            <a:r>
              <a:rPr lang="en" sz="1700">
                <a:latin typeface="Arial"/>
                <a:ea typeface="Arial"/>
                <a:cs typeface="Arial"/>
                <a:sym typeface="Arial"/>
              </a:rPr>
              <a:t>“Whenever I’m anxious I think about my mental state.”</a:t>
            </a:r>
          </a:p>
          <a:p>
            <a:pPr indent="-336550" lvl="0" marL="457200" rtl="0">
              <a:spcBef>
                <a:spcPts val="0"/>
              </a:spcBef>
              <a:spcAft>
                <a:spcPts val="0"/>
              </a:spcAft>
              <a:buSzPct val="100000"/>
              <a:buFont typeface="Arial"/>
              <a:buChar char="❖"/>
            </a:pPr>
            <a:r>
              <a:rPr lang="en" sz="1700">
                <a:latin typeface="Arial"/>
                <a:ea typeface="Arial"/>
                <a:cs typeface="Arial"/>
                <a:sym typeface="Arial"/>
              </a:rPr>
              <a:t>“People think their stress is normal when a lot of the time it really isn’t.”</a:t>
            </a:r>
          </a:p>
          <a:p>
            <a:pPr indent="-336550" lvl="0" marL="457200" rtl="0">
              <a:spcBef>
                <a:spcPts val="0"/>
              </a:spcBef>
              <a:spcAft>
                <a:spcPts val="0"/>
              </a:spcAft>
              <a:buSzPct val="100000"/>
              <a:buFont typeface="Arial"/>
              <a:buChar char="❖"/>
            </a:pPr>
            <a:r>
              <a:rPr lang="en" sz="1700">
                <a:latin typeface="Arial"/>
                <a:ea typeface="Arial"/>
                <a:cs typeface="Arial"/>
                <a:sym typeface="Arial"/>
              </a:rPr>
              <a:t>“I didn’t used to think that much about my happiness and health, until something big happened in my life and I was forced to face it. Self-care has a lot more weight than it did before.”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4294967295" type="title"/>
          </p:nvPr>
        </p:nvSpPr>
        <p:spPr>
          <a:xfrm>
            <a:off x="202475" y="19240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2"/>
                </a:solidFill>
              </a:rPr>
              <a:t>SAY</a:t>
            </a:r>
          </a:p>
        </p:txBody>
      </p:sp>
      <p:sp>
        <p:nvSpPr>
          <p:cNvPr id="288" name="Shape 288"/>
          <p:cNvSpPr txBox="1"/>
          <p:nvPr>
            <p:ph idx="4294967295" type="subTitle"/>
          </p:nvPr>
        </p:nvSpPr>
        <p:spPr>
          <a:xfrm>
            <a:off x="314725" y="724200"/>
            <a:ext cx="8984700" cy="4308900"/>
          </a:xfrm>
          <a:prstGeom prst="rect">
            <a:avLst/>
          </a:prstGeom>
        </p:spPr>
        <p:txBody>
          <a:bodyPr anchorCtr="0" anchor="t" bIns="91425" lIns="91425" rIns="91425" wrap="square" tIns="91425">
            <a:noAutofit/>
          </a:bodyPr>
          <a:lstStyle/>
          <a:p>
            <a:pPr indent="-336550" lvl="0" marL="457200" rtl="0">
              <a:spcBef>
                <a:spcPts val="0"/>
              </a:spcBef>
              <a:spcAft>
                <a:spcPts val="0"/>
              </a:spcAft>
              <a:buSzPct val="100000"/>
              <a:buFont typeface="Arial"/>
            </a:pPr>
            <a:r>
              <a:rPr lang="en" sz="1700">
                <a:latin typeface="Arial"/>
                <a:ea typeface="Arial"/>
                <a:cs typeface="Arial"/>
                <a:sym typeface="Arial"/>
              </a:rPr>
              <a:t>“I base my choices on whether something will benefit me or take a toll on me or stress me out.”</a:t>
            </a:r>
          </a:p>
          <a:p>
            <a:pPr indent="-336550" lvl="0" marL="457200" rtl="0">
              <a:spcBef>
                <a:spcPts val="0"/>
              </a:spcBef>
              <a:spcAft>
                <a:spcPts val="0"/>
              </a:spcAft>
              <a:buSzPct val="100000"/>
              <a:buFont typeface="Arial"/>
            </a:pPr>
            <a:r>
              <a:rPr lang="en" sz="1700">
                <a:latin typeface="Arial"/>
                <a:ea typeface="Arial"/>
                <a:cs typeface="Arial"/>
                <a:sym typeface="Arial"/>
              </a:rPr>
              <a:t>“I’ve adopted a preventative rather than a responsive system toward things that might become issues for me.”</a:t>
            </a:r>
          </a:p>
          <a:p>
            <a:pPr indent="-336550" lvl="0" marL="457200" rtl="0">
              <a:spcBef>
                <a:spcPts val="0"/>
              </a:spcBef>
              <a:spcAft>
                <a:spcPts val="0"/>
              </a:spcAft>
              <a:buSzPct val="100000"/>
              <a:buFont typeface="Arial"/>
            </a:pPr>
            <a:r>
              <a:rPr lang="en" sz="1700">
                <a:latin typeface="Arial"/>
                <a:ea typeface="Arial"/>
                <a:cs typeface="Arial"/>
                <a:sym typeface="Arial"/>
              </a:rPr>
              <a:t>“Smart Stanford students take advantage of the resources available to them.”</a:t>
            </a:r>
          </a:p>
          <a:p>
            <a:pPr indent="-336550" lvl="0" marL="457200" rtl="0">
              <a:spcBef>
                <a:spcPts val="0"/>
              </a:spcBef>
              <a:spcAft>
                <a:spcPts val="0"/>
              </a:spcAft>
              <a:buSzPct val="100000"/>
              <a:buFont typeface="Arial"/>
            </a:pPr>
            <a:r>
              <a:rPr lang="en" sz="1700">
                <a:latin typeface="Arial"/>
                <a:ea typeface="Arial"/>
                <a:cs typeface="Arial"/>
                <a:sym typeface="Arial"/>
              </a:rPr>
              <a:t>“I worry more about the Sophomores.”</a:t>
            </a:r>
          </a:p>
          <a:p>
            <a:pPr indent="-336550" lvl="0" marL="457200" rtl="0">
              <a:spcBef>
                <a:spcPts val="0"/>
              </a:spcBef>
              <a:spcAft>
                <a:spcPts val="0"/>
              </a:spcAft>
              <a:buSzPct val="100000"/>
              <a:buFont typeface="Arial"/>
            </a:pPr>
            <a:r>
              <a:rPr lang="en" sz="1700">
                <a:latin typeface="Arial"/>
                <a:ea typeface="Arial"/>
                <a:cs typeface="Arial"/>
                <a:sym typeface="Arial"/>
              </a:rPr>
              <a:t>“I probably didn’t give a lot of thought to self-care before I started having back problems and feeling uncomfortable.”</a:t>
            </a:r>
          </a:p>
          <a:p>
            <a:pPr indent="-336550" lvl="0" marL="457200" rtl="0">
              <a:spcBef>
                <a:spcPts val="0"/>
              </a:spcBef>
              <a:spcAft>
                <a:spcPts val="0"/>
              </a:spcAft>
              <a:buSzPct val="100000"/>
              <a:buFont typeface="Arial"/>
            </a:pPr>
            <a:r>
              <a:rPr lang="en" sz="1700">
                <a:latin typeface="Arial"/>
                <a:ea typeface="Arial"/>
                <a:cs typeface="Arial"/>
                <a:sym typeface="Arial"/>
              </a:rPr>
              <a:t>“Once it starts settling in on you, you start to care.”</a:t>
            </a:r>
          </a:p>
          <a:p>
            <a:pPr indent="-336550" lvl="0" marL="457200" rtl="0">
              <a:spcBef>
                <a:spcPts val="0"/>
              </a:spcBef>
              <a:spcAft>
                <a:spcPts val="0"/>
              </a:spcAft>
              <a:buSzPct val="100000"/>
              <a:buFont typeface="Arial"/>
            </a:pPr>
            <a:r>
              <a:rPr lang="en" sz="1700">
                <a:latin typeface="Arial"/>
                <a:ea typeface="Arial"/>
                <a:cs typeface="Arial"/>
                <a:sym typeface="Arial"/>
              </a:rPr>
              <a:t>“I don’t manage my time well enough to take care of myself.” </a:t>
            </a:r>
          </a:p>
          <a:p>
            <a:pPr indent="-336550" lvl="0" marL="457200" rtl="0">
              <a:spcBef>
                <a:spcPts val="0"/>
              </a:spcBef>
              <a:spcAft>
                <a:spcPts val="0"/>
              </a:spcAft>
              <a:buSzPct val="100000"/>
              <a:buFont typeface="Arial"/>
            </a:pPr>
            <a:r>
              <a:rPr lang="en" sz="1700">
                <a:latin typeface="Arial"/>
                <a:ea typeface="Arial"/>
                <a:cs typeface="Arial"/>
                <a:sym typeface="Arial"/>
              </a:rPr>
              <a:t>“I think that people trivialize mental health as memes as a way to be relatable or feel better.”</a:t>
            </a:r>
          </a:p>
          <a:p>
            <a:pPr indent="-336550" lvl="0" marL="457200" rtl="0">
              <a:spcBef>
                <a:spcPts val="0"/>
              </a:spcBef>
              <a:spcAft>
                <a:spcPts val="0"/>
              </a:spcAft>
              <a:buSzPct val="100000"/>
              <a:buFont typeface="Arial"/>
            </a:pPr>
            <a:r>
              <a:rPr lang="en" sz="1700">
                <a:latin typeface="Arial"/>
                <a:ea typeface="Arial"/>
                <a:cs typeface="Arial"/>
                <a:sym typeface="Arial"/>
              </a:rPr>
              <a:t>“I would like to be able to manage my time better, and find room for exercise and worrying about health.”</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 name="Shape 77"/>
        <p:cNvGrpSpPr/>
        <p:nvPr/>
      </p:nvGrpSpPr>
      <p:grpSpPr>
        <a:xfrm>
          <a:off x="0" y="0"/>
          <a:ext cx="0" cy="0"/>
          <a:chOff x="0" y="0"/>
          <a:chExt cx="0" cy="0"/>
        </a:xfrm>
      </p:grpSpPr>
      <p:sp>
        <p:nvSpPr>
          <p:cNvPr id="78" name="Shape 78"/>
          <p:cNvSpPr txBox="1"/>
          <p:nvPr>
            <p:ph type="title"/>
          </p:nvPr>
        </p:nvSpPr>
        <p:spPr>
          <a:xfrm>
            <a:off x="265500" y="929275"/>
            <a:ext cx="4045200" cy="1786200"/>
          </a:xfrm>
          <a:prstGeom prst="rect">
            <a:avLst/>
          </a:prstGeom>
        </p:spPr>
        <p:txBody>
          <a:bodyPr anchorCtr="0" anchor="b" bIns="91425" lIns="91425" rIns="91425" wrap="square" tIns="91425">
            <a:noAutofit/>
          </a:bodyPr>
          <a:lstStyle/>
          <a:p>
            <a:pPr lvl="0">
              <a:spcBef>
                <a:spcPts val="0"/>
              </a:spcBef>
              <a:buNone/>
            </a:pPr>
            <a:r>
              <a:rPr lang="en"/>
              <a:t>Introduction</a:t>
            </a:r>
          </a:p>
        </p:txBody>
      </p:sp>
      <p:sp>
        <p:nvSpPr>
          <p:cNvPr id="79" name="Shape 79"/>
          <p:cNvSpPr txBox="1"/>
          <p:nvPr>
            <p:ph idx="2" type="body"/>
          </p:nvPr>
        </p:nvSpPr>
        <p:spPr>
          <a:xfrm>
            <a:off x="4703675" y="1005475"/>
            <a:ext cx="4218000" cy="3695100"/>
          </a:xfrm>
          <a:prstGeom prst="rect">
            <a:avLst/>
          </a:prstGeom>
        </p:spPr>
        <p:txBody>
          <a:bodyPr anchorCtr="0" anchor="ctr" bIns="91425" lIns="91425" rIns="91425" wrap="square" tIns="91425">
            <a:noAutofit/>
          </a:bodyPr>
          <a:lstStyle/>
          <a:p>
            <a:pPr lvl="0" rtl="0" algn="l">
              <a:lnSpc>
                <a:spcPct val="115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115000"/>
              </a:lnSpc>
              <a:spcBef>
                <a:spcPts val="0"/>
              </a:spcBef>
              <a:spcAft>
                <a:spcPts val="0"/>
              </a:spcAft>
              <a:buSzPct val="100000"/>
              <a:buFont typeface="Source Sans Pro"/>
              <a:buChar char="●"/>
            </a:pPr>
            <a:r>
              <a:rPr lang="en" sz="2000">
                <a:latin typeface="Source Sans Pro"/>
                <a:ea typeface="Source Sans Pro"/>
                <a:cs typeface="Source Sans Pro"/>
                <a:sym typeface="Source Sans Pro"/>
              </a:rPr>
              <a:t>Problem: How do people self-monitor their living habits?</a:t>
            </a:r>
          </a:p>
          <a:p>
            <a:pPr lvl="0" rtl="0" algn="l">
              <a:lnSpc>
                <a:spcPct val="115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115000"/>
              </a:lnSpc>
              <a:spcBef>
                <a:spcPts val="0"/>
              </a:spcBef>
              <a:spcAft>
                <a:spcPts val="0"/>
              </a:spcAft>
              <a:buSzPct val="100000"/>
              <a:buFont typeface="Source Sans Pro"/>
              <a:buChar char="●"/>
            </a:pPr>
            <a:r>
              <a:rPr lang="en" sz="2000">
                <a:latin typeface="Source Sans Pro"/>
                <a:ea typeface="Source Sans Pro"/>
                <a:cs typeface="Source Sans Pro"/>
                <a:sym typeface="Source Sans Pro"/>
              </a:rPr>
              <a:t>Question: Can we help people </a:t>
            </a:r>
            <a:r>
              <a:rPr i="1" lang="en" sz="2000">
                <a:latin typeface="Source Sans Pro"/>
                <a:ea typeface="Source Sans Pro"/>
                <a:cs typeface="Source Sans Pro"/>
                <a:sym typeface="Source Sans Pro"/>
              </a:rPr>
              <a:t>learn</a:t>
            </a:r>
            <a:r>
              <a:rPr lang="en" sz="2000">
                <a:latin typeface="Source Sans Pro"/>
                <a:ea typeface="Source Sans Pro"/>
                <a:cs typeface="Source Sans Pro"/>
                <a:sym typeface="Source Sans Pro"/>
              </a:rPr>
              <a:t> better self-care habits?</a:t>
            </a:r>
          </a:p>
          <a:p>
            <a:pPr lvl="0" rtl="0" algn="l">
              <a:lnSpc>
                <a:spcPct val="115000"/>
              </a:lnSpc>
              <a:spcBef>
                <a:spcPts val="0"/>
              </a:spcBef>
              <a:spcAft>
                <a:spcPts val="0"/>
              </a:spcAft>
              <a:buNone/>
            </a:pPr>
            <a:r>
              <a:t/>
            </a:r>
            <a:endParaRPr sz="2000">
              <a:latin typeface="Source Sans Pro"/>
              <a:ea typeface="Source Sans Pro"/>
              <a:cs typeface="Source Sans Pro"/>
              <a:sym typeface="Source Sans Pro"/>
            </a:endParaRPr>
          </a:p>
          <a:p>
            <a:pPr lvl="0" rtl="0" algn="l">
              <a:lnSpc>
                <a:spcPct val="115000"/>
              </a:lnSpc>
              <a:spcBef>
                <a:spcPts val="0"/>
              </a:spcBef>
              <a:spcAft>
                <a:spcPts val="0"/>
              </a:spcAft>
              <a:buNone/>
            </a:pPr>
            <a:r>
              <a:t/>
            </a:r>
            <a:endParaRPr sz="2000">
              <a:latin typeface="Source Sans Pro"/>
              <a:ea typeface="Source Sans Pro"/>
              <a:cs typeface="Source Sans Pro"/>
              <a:sym typeface="Source Sans Pro"/>
            </a:endParaRPr>
          </a:p>
          <a:p>
            <a:pPr lvl="0" rtl="0" algn="l">
              <a:lnSpc>
                <a:spcPct val="115000"/>
              </a:lnSpc>
              <a:spcBef>
                <a:spcPts val="0"/>
              </a:spcBef>
              <a:spcAft>
                <a:spcPts val="0"/>
              </a:spcAft>
              <a:buClr>
                <a:schemeClr val="dk1"/>
              </a:buClr>
              <a:buSzPct val="55000"/>
              <a:buFont typeface="Arial"/>
              <a:buNone/>
            </a:pPr>
            <a:r>
              <a:t/>
            </a:r>
            <a:endParaRPr sz="2000">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4294967295" type="title"/>
          </p:nvPr>
        </p:nvSpPr>
        <p:spPr>
          <a:xfrm>
            <a:off x="265500" y="2554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2"/>
                </a:solidFill>
              </a:rPr>
              <a:t>DO</a:t>
            </a:r>
          </a:p>
        </p:txBody>
      </p:sp>
      <p:sp>
        <p:nvSpPr>
          <p:cNvPr id="294" name="Shape 294"/>
          <p:cNvSpPr txBox="1"/>
          <p:nvPr>
            <p:ph idx="4294967295" type="subTitle"/>
          </p:nvPr>
        </p:nvSpPr>
        <p:spPr>
          <a:xfrm>
            <a:off x="314725" y="724200"/>
            <a:ext cx="8984700" cy="4308900"/>
          </a:xfrm>
          <a:prstGeom prst="rect">
            <a:avLst/>
          </a:prstGeom>
        </p:spPr>
        <p:txBody>
          <a:bodyPr anchorCtr="0" anchor="t" bIns="91425" lIns="91425" rIns="91425" wrap="square" tIns="91425">
            <a:noAutofit/>
          </a:bodyPr>
          <a:lstStyle/>
          <a:p>
            <a:pPr indent="-355600" lvl="0" marL="457200" rtl="0" algn="l">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Serious once the topic switched to self-care</a:t>
            </a:r>
          </a:p>
          <a:p>
            <a:pPr indent="-355600" lvl="0" marL="457200" rtl="0" algn="l">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Hesitated when talking about their self-care</a:t>
            </a:r>
          </a:p>
          <a:p>
            <a:pPr indent="-355600" lvl="0" marL="457200" rtl="0" algn="l">
              <a:lnSpc>
                <a:spcPct val="100000"/>
              </a:lnSpc>
              <a:spcBef>
                <a:spcPts val="0"/>
              </a:spcBef>
              <a:buClr>
                <a:srgbClr val="000000"/>
              </a:buClr>
              <a:buSzPct val="100000"/>
              <a:buFont typeface="Arial"/>
              <a:buChar char="❖"/>
            </a:pPr>
            <a:r>
              <a:rPr lang="en" sz="2000">
                <a:solidFill>
                  <a:srgbClr val="000000"/>
                </a:solidFill>
                <a:latin typeface="Arial"/>
                <a:ea typeface="Arial"/>
                <a:cs typeface="Arial"/>
                <a:sym typeface="Arial"/>
              </a:rPr>
              <a:t>Keeps comfort food on their desk</a:t>
            </a:r>
          </a:p>
          <a:p>
            <a:pPr indent="-355600" lvl="0" marL="457200" rtl="0" algn="l">
              <a:lnSpc>
                <a:spcPct val="100000"/>
              </a:lnSpc>
              <a:spcBef>
                <a:spcPts val="0"/>
              </a:spcBef>
              <a:buClr>
                <a:srgbClr val="000000"/>
              </a:buClr>
              <a:buSzPct val="100000"/>
              <a:buFont typeface="Arial"/>
              <a:buChar char="❖"/>
            </a:pPr>
            <a:r>
              <a:rPr lang="en" sz="2000">
                <a:solidFill>
                  <a:srgbClr val="000000"/>
                </a:solidFill>
                <a:latin typeface="Arial"/>
                <a:ea typeface="Arial"/>
                <a:cs typeface="Arial"/>
                <a:sym typeface="Arial"/>
              </a:rPr>
              <a:t>Maintained less eye contact when asked about whether she were taking care of herself</a:t>
            </a:r>
          </a:p>
          <a:p>
            <a:pPr indent="-355600" lvl="0" marL="457200" rtl="0" algn="l">
              <a:lnSpc>
                <a:spcPct val="100000"/>
              </a:lnSpc>
              <a:spcBef>
                <a:spcPts val="0"/>
              </a:spcBef>
              <a:buClr>
                <a:srgbClr val="000000"/>
              </a:buClr>
              <a:buSzPct val="100000"/>
              <a:buFont typeface="Arial"/>
              <a:buChar char="❖"/>
            </a:pPr>
            <a:r>
              <a:rPr lang="en" sz="2000">
                <a:solidFill>
                  <a:srgbClr val="000000"/>
                </a:solidFill>
                <a:latin typeface="Arial"/>
                <a:ea typeface="Arial"/>
                <a:cs typeface="Arial"/>
                <a:sym typeface="Arial"/>
              </a:rPr>
              <a:t>Animated hand motions and frustrated tone of voice when self-deprecating humor was mentioned</a:t>
            </a:r>
          </a:p>
          <a:p>
            <a:pPr indent="-355600" lvl="0" marL="457200" rtl="0" algn="l">
              <a:lnSpc>
                <a:spcPct val="100000"/>
              </a:lnSpc>
              <a:spcBef>
                <a:spcPts val="0"/>
              </a:spcBef>
              <a:buClr>
                <a:srgbClr val="000000"/>
              </a:buClr>
              <a:buSzPct val="100000"/>
              <a:buFont typeface="Arial"/>
              <a:buChar char="❖"/>
            </a:pPr>
            <a:r>
              <a:rPr lang="en" sz="2000">
                <a:solidFill>
                  <a:srgbClr val="000000"/>
                </a:solidFill>
                <a:latin typeface="Arial"/>
                <a:ea typeface="Arial"/>
                <a:cs typeface="Arial"/>
                <a:sym typeface="Arial"/>
              </a:rPr>
              <a:t>Sat with a slouched, tired posture </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Talked about past hardships as if he had overcome them</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Confident in his convictions</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Methodical and analytical about decision-making</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Appeared to know what she was talking about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4294967295" type="title"/>
          </p:nvPr>
        </p:nvSpPr>
        <p:spPr>
          <a:xfrm>
            <a:off x="265500" y="2554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2"/>
                </a:solidFill>
              </a:rPr>
              <a:t>THINK</a:t>
            </a:r>
          </a:p>
        </p:txBody>
      </p:sp>
      <p:sp>
        <p:nvSpPr>
          <p:cNvPr id="300" name="Shape 300"/>
          <p:cNvSpPr txBox="1"/>
          <p:nvPr>
            <p:ph idx="4294967295" type="subTitle"/>
          </p:nvPr>
        </p:nvSpPr>
        <p:spPr>
          <a:xfrm>
            <a:off x="314725" y="724200"/>
            <a:ext cx="8984700" cy="4308900"/>
          </a:xfrm>
          <a:prstGeom prst="rect">
            <a:avLst/>
          </a:prstGeom>
        </p:spPr>
        <p:txBody>
          <a:bodyPr anchorCtr="0" anchor="t" bIns="91425" lIns="91425" rIns="91425" wrap="square" tIns="91425">
            <a:noAutofit/>
          </a:bodyPr>
          <a:lstStyle/>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It’s tough to articulate how I practice self-care</a:t>
            </a:r>
          </a:p>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I’m in a much better place than I was before</a:t>
            </a:r>
          </a:p>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 have information and experience that would be useful to others in a similar position</a:t>
            </a:r>
          </a:p>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 wish I had the time for self-care</a:t>
            </a:r>
          </a:p>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There are always other things to do that seem more urgent </a:t>
            </a:r>
          </a:p>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College has made me worse at taking care of myself</a:t>
            </a:r>
          </a:p>
          <a:p>
            <a:pPr indent="-355600" lvl="0" marL="457200" rtl="0">
              <a:lnSpc>
                <a:spcPct val="100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It’s only people who really have their life together that have time for self-care</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I’m much happier now that I’ve learned how I best deal with hardship</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Physical uncomfort is what makes me aware that I’m not taking care of myself </a:t>
            </a:r>
          </a:p>
          <a:p>
            <a:pPr indent="-355600" lvl="0" marL="457200" rtl="0">
              <a:spcBef>
                <a:spcPts val="0"/>
              </a:spcBef>
              <a:buClr>
                <a:srgbClr val="000000"/>
              </a:buClr>
              <a:buSzPct val="100000"/>
              <a:buFont typeface="Arial"/>
              <a:buChar char="❖"/>
            </a:pPr>
            <a:r>
              <a:rPr lang="en" sz="2000">
                <a:solidFill>
                  <a:srgbClr val="000000"/>
                </a:solidFill>
                <a:latin typeface="Arial"/>
                <a:ea typeface="Arial"/>
                <a:cs typeface="Arial"/>
                <a:sym typeface="Arial"/>
              </a:rPr>
              <a:t>I don’t ever take time off just to focus on myself, and I don’t know how to</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4294967295" type="title"/>
          </p:nvPr>
        </p:nvSpPr>
        <p:spPr>
          <a:xfrm>
            <a:off x="265500" y="255450"/>
            <a:ext cx="4045200" cy="695100"/>
          </a:xfrm>
          <a:prstGeom prst="rect">
            <a:avLst/>
          </a:prstGeom>
        </p:spPr>
        <p:txBody>
          <a:bodyPr anchorCtr="0" anchor="b" bIns="91425" lIns="91425" rIns="91425" wrap="square" tIns="91425">
            <a:noAutofit/>
          </a:bodyPr>
          <a:lstStyle/>
          <a:p>
            <a:pPr lvl="0" rtl="0">
              <a:spcBef>
                <a:spcPts val="0"/>
              </a:spcBef>
              <a:buNone/>
            </a:pPr>
            <a:r>
              <a:rPr lang="en">
                <a:solidFill>
                  <a:schemeClr val="lt2"/>
                </a:solidFill>
              </a:rPr>
              <a:t>FEEL</a:t>
            </a:r>
          </a:p>
        </p:txBody>
      </p:sp>
      <p:sp>
        <p:nvSpPr>
          <p:cNvPr id="306" name="Shape 306"/>
          <p:cNvSpPr txBox="1"/>
          <p:nvPr>
            <p:ph idx="4294967295" type="subTitle"/>
          </p:nvPr>
        </p:nvSpPr>
        <p:spPr>
          <a:xfrm>
            <a:off x="314725" y="724200"/>
            <a:ext cx="8984700" cy="4308900"/>
          </a:xfrm>
          <a:prstGeom prst="rect">
            <a:avLst/>
          </a:prstGeom>
        </p:spPr>
        <p:txBody>
          <a:bodyPr anchorCtr="0" anchor="t" bIns="91425" lIns="91425" rIns="91425" wrap="square" tIns="91425">
            <a:noAutofit/>
          </a:bodyPr>
          <a:lstStyle/>
          <a:p>
            <a:pPr indent="-381000" lvl="0" marL="457200" rtl="0">
              <a:lnSpc>
                <a:spcPct val="10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Uncomfortable</a:t>
            </a:r>
          </a:p>
          <a:p>
            <a:pPr indent="-381000" lvl="0" marL="457200" rtl="0">
              <a:lnSpc>
                <a:spcPct val="10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Somber</a:t>
            </a:r>
          </a:p>
          <a:p>
            <a:pPr indent="-381000" lvl="0" marL="457200" rtl="0">
              <a:lnSpc>
                <a:spcPct val="10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Passionate about providing support and care</a:t>
            </a:r>
          </a:p>
          <a:p>
            <a:pPr indent="-381000" lvl="0" marL="457200" rtl="0">
              <a:lnSpc>
                <a:spcPct val="10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Defeated</a:t>
            </a:r>
          </a:p>
          <a:p>
            <a:pPr indent="-381000" lvl="0" marL="457200" rtl="0">
              <a:lnSpc>
                <a:spcPct val="10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Guilt from knowing that they’re not prioritizing self-care</a:t>
            </a:r>
          </a:p>
          <a:p>
            <a:pPr indent="-381000" lvl="0" marL="457200" rtl="0">
              <a:lnSpc>
                <a:spcPct val="10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Frustrated with how students normalize high states of stress</a:t>
            </a:r>
          </a:p>
          <a:p>
            <a:pPr indent="-381000" lvl="0" marL="457200" rtl="0">
              <a:spcBef>
                <a:spcPts val="0"/>
              </a:spcBef>
              <a:buClr>
                <a:srgbClr val="000000"/>
              </a:buClr>
              <a:buSzPct val="100000"/>
              <a:buFont typeface="Arial"/>
              <a:buChar char="❖"/>
            </a:pPr>
            <a:r>
              <a:rPr lang="en" sz="2400">
                <a:solidFill>
                  <a:srgbClr val="000000"/>
                </a:solidFill>
                <a:latin typeface="Arial"/>
                <a:ea typeface="Arial"/>
                <a:cs typeface="Arial"/>
                <a:sym typeface="Arial"/>
              </a:rPr>
              <a:t>Proud of himself</a:t>
            </a:r>
          </a:p>
          <a:p>
            <a:pPr indent="-381000" lvl="0" marL="457200" rtl="0">
              <a:spcBef>
                <a:spcPts val="0"/>
              </a:spcBef>
              <a:buClr>
                <a:srgbClr val="000000"/>
              </a:buClr>
              <a:buSzPct val="100000"/>
              <a:buFont typeface="Arial"/>
              <a:buChar char="❖"/>
            </a:pPr>
            <a:r>
              <a:rPr lang="en" sz="2400">
                <a:solidFill>
                  <a:srgbClr val="000000"/>
                </a:solidFill>
                <a:latin typeface="Arial"/>
                <a:ea typeface="Arial"/>
                <a:cs typeface="Arial"/>
                <a:sym typeface="Arial"/>
              </a:rPr>
              <a:t>Comfortable</a:t>
            </a:r>
          </a:p>
          <a:p>
            <a:pPr indent="-381000" lvl="0" marL="457200" rtl="0">
              <a:spcBef>
                <a:spcPts val="0"/>
              </a:spcBef>
              <a:buClr>
                <a:srgbClr val="000000"/>
              </a:buClr>
              <a:buSzPct val="100000"/>
              <a:buFont typeface="Arial"/>
              <a:buChar char="❖"/>
            </a:pPr>
            <a:r>
              <a:rPr lang="en" sz="2400">
                <a:solidFill>
                  <a:srgbClr val="000000"/>
                </a:solidFill>
                <a:latin typeface="Arial"/>
                <a:ea typeface="Arial"/>
                <a:cs typeface="Arial"/>
                <a:sym typeface="Arial"/>
              </a:rPr>
              <a:t>Confident in the way he lives</a:t>
            </a:r>
          </a:p>
          <a:p>
            <a:pPr indent="-381000" lvl="0" marL="457200" rtl="0">
              <a:spcBef>
                <a:spcPts val="0"/>
              </a:spcBef>
              <a:buClr>
                <a:srgbClr val="000000"/>
              </a:buClr>
              <a:buSzPct val="100000"/>
              <a:buFont typeface="Arial"/>
              <a:buChar char="❖"/>
            </a:pPr>
            <a:r>
              <a:rPr lang="en" sz="2400">
                <a:solidFill>
                  <a:srgbClr val="000000"/>
                </a:solidFill>
                <a:latin typeface="Arial"/>
                <a:ea typeface="Arial"/>
                <a:cs typeface="Arial"/>
                <a:sym typeface="Arial"/>
              </a:rPr>
              <a:t>Like she’s got things under control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3" name="Shape 83"/>
        <p:cNvGrpSpPr/>
        <p:nvPr/>
      </p:nvGrpSpPr>
      <p:grpSpPr>
        <a:xfrm>
          <a:off x="0" y="0"/>
          <a:ext cx="0" cy="0"/>
          <a:chOff x="0" y="0"/>
          <a:chExt cx="0" cy="0"/>
        </a:xfrm>
      </p:grpSpPr>
      <p:sp>
        <p:nvSpPr>
          <p:cNvPr id="84" name="Shape 84"/>
          <p:cNvSpPr txBox="1"/>
          <p:nvPr>
            <p:ph type="title"/>
          </p:nvPr>
        </p:nvSpPr>
        <p:spPr>
          <a:xfrm>
            <a:off x="277100" y="325525"/>
            <a:ext cx="4045200" cy="754200"/>
          </a:xfrm>
          <a:prstGeom prst="rect">
            <a:avLst/>
          </a:prstGeom>
        </p:spPr>
        <p:txBody>
          <a:bodyPr anchorCtr="0" anchor="b" bIns="91425" lIns="91425" rIns="91425" wrap="square" tIns="91425">
            <a:noAutofit/>
          </a:bodyPr>
          <a:lstStyle/>
          <a:p>
            <a:pPr lvl="0">
              <a:spcBef>
                <a:spcPts val="0"/>
              </a:spcBef>
              <a:buNone/>
            </a:pPr>
            <a:r>
              <a:rPr lang="en"/>
              <a:t>Questions Asked</a:t>
            </a:r>
          </a:p>
        </p:txBody>
      </p:sp>
      <p:sp>
        <p:nvSpPr>
          <p:cNvPr id="85" name="Shape 85"/>
          <p:cNvSpPr txBox="1"/>
          <p:nvPr>
            <p:ph idx="2" type="body"/>
          </p:nvPr>
        </p:nvSpPr>
        <p:spPr>
          <a:xfrm>
            <a:off x="4751650" y="724200"/>
            <a:ext cx="4193700" cy="3695100"/>
          </a:xfrm>
          <a:prstGeom prst="rect">
            <a:avLst/>
          </a:prstGeom>
        </p:spPr>
        <p:txBody>
          <a:bodyPr anchorCtr="0" anchor="ctr" bIns="91425" lIns="91425" rIns="91425" wrap="square" tIns="91425">
            <a:noAutofit/>
          </a:bodyPr>
          <a:lstStyle/>
          <a:p>
            <a:pPr indent="-355600" lvl="0" marL="457200" rtl="0">
              <a:lnSpc>
                <a:spcPct val="115000"/>
              </a:lnSpc>
              <a:spcBef>
                <a:spcPts val="0"/>
              </a:spcBef>
              <a:buClr>
                <a:srgbClr val="FFFFFF"/>
              </a:buClr>
              <a:buSzPct val="100000"/>
              <a:buFont typeface="Source Sans Pro"/>
            </a:pPr>
            <a:r>
              <a:rPr i="1" lang="en" sz="2000">
                <a:solidFill>
                  <a:srgbClr val="FFFFFF"/>
                </a:solidFill>
                <a:latin typeface="Source Sans Pro"/>
                <a:ea typeface="Source Sans Pro"/>
                <a:cs typeface="Source Sans Pro"/>
                <a:sym typeface="Source Sans Pro"/>
              </a:rPr>
              <a:t>How do you self-monitor bad habits?</a:t>
            </a:r>
            <a:br>
              <a:rPr i="1" lang="en" sz="2000">
                <a:solidFill>
                  <a:srgbClr val="FFFFFF"/>
                </a:solidFill>
                <a:latin typeface="Source Sans Pro"/>
                <a:ea typeface="Source Sans Pro"/>
                <a:cs typeface="Source Sans Pro"/>
                <a:sym typeface="Source Sans Pro"/>
              </a:rPr>
            </a:br>
          </a:p>
          <a:p>
            <a:pPr indent="-355600" lvl="0" marL="457200" rtl="0">
              <a:lnSpc>
                <a:spcPct val="115000"/>
              </a:lnSpc>
              <a:spcBef>
                <a:spcPts val="0"/>
              </a:spcBef>
              <a:buClr>
                <a:srgbClr val="FFFFFF"/>
              </a:buClr>
              <a:buSzPct val="100000"/>
              <a:buFont typeface="Source Sans Pro"/>
            </a:pPr>
            <a:r>
              <a:rPr i="1" lang="en" sz="2000">
                <a:solidFill>
                  <a:srgbClr val="FFFFFF"/>
                </a:solidFill>
                <a:latin typeface="Source Sans Pro"/>
                <a:ea typeface="Source Sans Pro"/>
                <a:cs typeface="Source Sans Pro"/>
                <a:sym typeface="Source Sans Pro"/>
              </a:rPr>
              <a:t>How often do you think about your overall mental state? What prompts you to think about it?</a:t>
            </a:r>
            <a:br>
              <a:rPr i="1" lang="en" sz="2000">
                <a:solidFill>
                  <a:srgbClr val="FFFFFF"/>
                </a:solidFill>
                <a:latin typeface="Source Sans Pro"/>
                <a:ea typeface="Source Sans Pro"/>
                <a:cs typeface="Source Sans Pro"/>
                <a:sym typeface="Source Sans Pro"/>
              </a:rPr>
            </a:br>
          </a:p>
          <a:p>
            <a:pPr indent="-355600" lvl="0" marL="457200" rtl="0">
              <a:lnSpc>
                <a:spcPct val="115000"/>
              </a:lnSpc>
              <a:spcBef>
                <a:spcPts val="0"/>
              </a:spcBef>
              <a:buClr>
                <a:srgbClr val="FFFFFF"/>
              </a:buClr>
              <a:buSzPct val="100000"/>
              <a:buFont typeface="Source Sans Pro"/>
            </a:pPr>
            <a:r>
              <a:rPr i="1" lang="en" sz="2000">
                <a:solidFill>
                  <a:srgbClr val="FFFFFF"/>
                </a:solidFill>
                <a:latin typeface="Source Sans Pro"/>
                <a:ea typeface="Source Sans Pro"/>
                <a:cs typeface="Source Sans Pro"/>
                <a:sym typeface="Source Sans Pro"/>
              </a:rPr>
              <a:t>Tell me about a time you’ve been proud of the way you took care of yourself? A time you’ve struggled?</a:t>
            </a:r>
          </a:p>
        </p:txBody>
      </p:sp>
      <p:sp>
        <p:nvSpPr>
          <p:cNvPr id="86" name="Shape 86"/>
          <p:cNvSpPr txBox="1"/>
          <p:nvPr>
            <p:ph idx="1" type="subTitle"/>
          </p:nvPr>
        </p:nvSpPr>
        <p:spPr>
          <a:xfrm>
            <a:off x="0" y="1181050"/>
            <a:ext cx="4501800" cy="3695100"/>
          </a:xfrm>
          <a:prstGeom prst="rect">
            <a:avLst/>
          </a:prstGeom>
        </p:spPr>
        <p:txBody>
          <a:bodyPr anchorCtr="0" anchor="t" bIns="91425" lIns="91425" rIns="91425" wrap="square" tIns="91425">
            <a:noAutofit/>
          </a:bodyPr>
          <a:lstStyle/>
          <a:p>
            <a:pPr indent="-355600" lvl="0" marL="457200" rtl="0" algn="l">
              <a:lnSpc>
                <a:spcPct val="115000"/>
              </a:lnSpc>
              <a:spcBef>
                <a:spcPts val="0"/>
              </a:spcBef>
              <a:buClr>
                <a:schemeClr val="lt2"/>
              </a:buClr>
              <a:buSzPct val="100000"/>
              <a:buFont typeface="Source Sans Pro"/>
              <a:buChar char="●"/>
            </a:pPr>
            <a:r>
              <a:rPr i="1" lang="en" sz="2000">
                <a:solidFill>
                  <a:schemeClr val="lt2"/>
                </a:solidFill>
                <a:latin typeface="Source Sans Pro"/>
                <a:ea typeface="Source Sans Pro"/>
                <a:cs typeface="Source Sans Pro"/>
                <a:sym typeface="Source Sans Pro"/>
              </a:rPr>
              <a:t>How do you define self care?</a:t>
            </a:r>
            <a:br>
              <a:rPr i="1" lang="en" sz="2000">
                <a:solidFill>
                  <a:schemeClr val="lt2"/>
                </a:solidFill>
                <a:latin typeface="Source Sans Pro"/>
                <a:ea typeface="Source Sans Pro"/>
                <a:cs typeface="Source Sans Pro"/>
                <a:sym typeface="Source Sans Pro"/>
              </a:rPr>
            </a:br>
          </a:p>
          <a:p>
            <a:pPr indent="-355600" lvl="0" marL="457200" rtl="0" algn="l">
              <a:lnSpc>
                <a:spcPct val="115000"/>
              </a:lnSpc>
              <a:spcBef>
                <a:spcPts val="0"/>
              </a:spcBef>
              <a:buClr>
                <a:schemeClr val="lt2"/>
              </a:buClr>
              <a:buSzPct val="100000"/>
              <a:buFont typeface="Source Sans Pro"/>
              <a:buChar char="●"/>
            </a:pPr>
            <a:r>
              <a:rPr i="1" lang="en" sz="2000">
                <a:solidFill>
                  <a:schemeClr val="lt2"/>
                </a:solidFill>
                <a:latin typeface="Source Sans Pro"/>
                <a:ea typeface="Source Sans Pro"/>
                <a:cs typeface="Source Sans Pro"/>
                <a:sym typeface="Source Sans Pro"/>
              </a:rPr>
              <a:t>What has been the hardest part about taking care of yourself away from home?</a:t>
            </a:r>
            <a:br>
              <a:rPr i="1" lang="en" sz="2000">
                <a:solidFill>
                  <a:schemeClr val="lt2"/>
                </a:solidFill>
                <a:latin typeface="Source Sans Pro"/>
                <a:ea typeface="Source Sans Pro"/>
                <a:cs typeface="Source Sans Pro"/>
                <a:sym typeface="Source Sans Pro"/>
              </a:rPr>
            </a:br>
          </a:p>
          <a:p>
            <a:pPr indent="-355600" lvl="0" marL="457200" rtl="0" algn="l">
              <a:lnSpc>
                <a:spcPct val="115000"/>
              </a:lnSpc>
              <a:spcBef>
                <a:spcPts val="0"/>
              </a:spcBef>
              <a:buClr>
                <a:schemeClr val="lt2"/>
              </a:buClr>
              <a:buSzPct val="100000"/>
              <a:buFont typeface="Source Sans Pro"/>
              <a:buChar char="●"/>
            </a:pPr>
            <a:r>
              <a:rPr i="1" lang="en" sz="2000">
                <a:solidFill>
                  <a:schemeClr val="lt2"/>
                </a:solidFill>
                <a:latin typeface="Source Sans Pro"/>
                <a:ea typeface="Source Sans Pro"/>
                <a:cs typeface="Source Sans Pro"/>
                <a:sym typeface="Source Sans Pro"/>
              </a:rPr>
              <a:t>What do you think people can learn in order to take care of themselves better?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0" name="Shape 90"/>
        <p:cNvGrpSpPr/>
        <p:nvPr/>
      </p:nvGrpSpPr>
      <p:grpSpPr>
        <a:xfrm>
          <a:off x="0" y="0"/>
          <a:ext cx="0" cy="0"/>
          <a:chOff x="0" y="0"/>
          <a:chExt cx="0" cy="0"/>
        </a:xfrm>
      </p:grpSpPr>
      <p:sp>
        <p:nvSpPr>
          <p:cNvPr id="91" name="Shape 91"/>
          <p:cNvSpPr txBox="1"/>
          <p:nvPr>
            <p:ph type="title"/>
          </p:nvPr>
        </p:nvSpPr>
        <p:spPr>
          <a:xfrm>
            <a:off x="265500" y="88200"/>
            <a:ext cx="4045200" cy="1206000"/>
          </a:xfrm>
          <a:prstGeom prst="rect">
            <a:avLst/>
          </a:prstGeom>
        </p:spPr>
        <p:txBody>
          <a:bodyPr anchorCtr="0" anchor="b" bIns="91425" lIns="91425" rIns="91425" wrap="square" tIns="91425">
            <a:noAutofit/>
          </a:bodyPr>
          <a:lstStyle/>
          <a:p>
            <a:pPr lvl="0" rtl="0">
              <a:spcBef>
                <a:spcPts val="0"/>
              </a:spcBef>
              <a:buNone/>
            </a:pPr>
            <a:r>
              <a:rPr lang="en" sz="3000"/>
              <a:t>Interview 1 - Teenage Boy in High School</a:t>
            </a:r>
          </a:p>
        </p:txBody>
      </p:sp>
      <p:sp>
        <p:nvSpPr>
          <p:cNvPr id="92" name="Shape 92"/>
          <p:cNvSpPr txBox="1"/>
          <p:nvPr>
            <p:ph idx="2" type="body"/>
          </p:nvPr>
        </p:nvSpPr>
        <p:spPr>
          <a:xfrm>
            <a:off x="4690825" y="1294200"/>
            <a:ext cx="4290300" cy="3695100"/>
          </a:xfrm>
          <a:prstGeom prst="rect">
            <a:avLst/>
          </a:prstGeom>
        </p:spPr>
        <p:txBody>
          <a:bodyPr anchorCtr="0" anchor="ctr" bIns="91425" lIns="91425" rIns="91425" wrap="square" tIns="91425">
            <a:noAutofit/>
          </a:bodyPr>
          <a:lstStyle/>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Senior in high school in MA</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Captain of his soccer, basketball team</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In a 2 year relationship</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Atypical user</a:t>
            </a:r>
          </a:p>
          <a:p>
            <a:pPr lvl="0" rtl="0">
              <a:lnSpc>
                <a:spcPct val="150000"/>
              </a:lnSpc>
              <a:spcBef>
                <a:spcPts val="0"/>
              </a:spcBef>
              <a:buNone/>
            </a:pPr>
            <a:r>
              <a:t/>
            </a:r>
            <a:endParaRPr sz="2000">
              <a:latin typeface="Source Sans Pro"/>
              <a:ea typeface="Source Sans Pro"/>
              <a:cs typeface="Source Sans Pro"/>
              <a:sym typeface="Source Sans Pro"/>
            </a:endParaRPr>
          </a:p>
          <a:p>
            <a:pPr lvl="0" rtl="0">
              <a:lnSpc>
                <a:spcPct val="150000"/>
              </a:lnSpc>
              <a:spcBef>
                <a:spcPts val="0"/>
              </a:spcBef>
              <a:buNone/>
            </a:pPr>
            <a:r>
              <a:t/>
            </a:r>
            <a:endParaRPr sz="2000">
              <a:latin typeface="Source Sans Pro"/>
              <a:ea typeface="Source Sans Pro"/>
              <a:cs typeface="Source Sans Pro"/>
              <a:sym typeface="Source Sans Pro"/>
            </a:endParaRPr>
          </a:p>
        </p:txBody>
      </p:sp>
      <p:pic>
        <p:nvPicPr>
          <p:cNvPr id="93" name="Shape 93"/>
          <p:cNvPicPr preferRelativeResize="0"/>
          <p:nvPr/>
        </p:nvPicPr>
        <p:blipFill>
          <a:blip r:embed="rId3">
            <a:alphaModFix/>
          </a:blip>
          <a:stretch>
            <a:fillRect/>
          </a:stretch>
        </p:blipFill>
        <p:spPr>
          <a:xfrm>
            <a:off x="1150925" y="1340650"/>
            <a:ext cx="2274351" cy="3126252"/>
          </a:xfrm>
          <a:prstGeom prst="rect">
            <a:avLst/>
          </a:prstGeom>
          <a:noFill/>
          <a:ln>
            <a:noFill/>
          </a:ln>
        </p:spPr>
      </p:pic>
      <p:sp>
        <p:nvSpPr>
          <p:cNvPr id="94" name="Shape 94"/>
          <p:cNvSpPr txBox="1"/>
          <p:nvPr/>
        </p:nvSpPr>
        <p:spPr>
          <a:xfrm>
            <a:off x="559925" y="4513350"/>
            <a:ext cx="3958500" cy="707700"/>
          </a:xfrm>
          <a:prstGeom prst="rect">
            <a:avLst/>
          </a:prstGeom>
          <a:noFill/>
          <a:ln>
            <a:noFill/>
          </a:ln>
        </p:spPr>
        <p:txBody>
          <a:bodyPr anchorCtr="0" anchor="t" bIns="91425" lIns="91425" rIns="91425" wrap="square" tIns="91425">
            <a:noAutofit/>
          </a:bodyPr>
          <a:lstStyle/>
          <a:p>
            <a:pPr lvl="0" rtl="0">
              <a:spcBef>
                <a:spcPts val="0"/>
              </a:spcBef>
              <a:buNone/>
            </a:pPr>
            <a:r>
              <a:rPr lang="en" sz="1500">
                <a:solidFill>
                  <a:schemeClr val="lt2"/>
                </a:solidFill>
              </a:rPr>
              <a:t>*Interview conducted over FaceTime*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265500" y="540200"/>
            <a:ext cx="4045200" cy="1786200"/>
          </a:xfrm>
          <a:prstGeom prst="rect">
            <a:avLst/>
          </a:prstGeom>
        </p:spPr>
        <p:txBody>
          <a:bodyPr anchorCtr="0" anchor="b" bIns="91425" lIns="91425" rIns="91425" wrap="square" tIns="91425">
            <a:noAutofit/>
          </a:bodyPr>
          <a:lstStyle/>
          <a:p>
            <a:pPr lvl="0">
              <a:spcBef>
                <a:spcPts val="0"/>
              </a:spcBef>
              <a:buNone/>
            </a:pPr>
            <a:r>
              <a:rPr lang="en" sz="3000"/>
              <a:t>Interview 1 - Teenage Boy in High School</a:t>
            </a:r>
          </a:p>
        </p:txBody>
      </p:sp>
      <p:sp>
        <p:nvSpPr>
          <p:cNvPr id="100" name="Shape 100"/>
          <p:cNvSpPr txBox="1"/>
          <p:nvPr/>
        </p:nvSpPr>
        <p:spPr>
          <a:xfrm>
            <a:off x="4771975" y="214625"/>
            <a:ext cx="4249500" cy="18459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n" sz="2000">
                <a:solidFill>
                  <a:schemeClr val="lt1"/>
                </a:solidFill>
                <a:latin typeface="Source Sans Pro"/>
                <a:ea typeface="Source Sans Pro"/>
                <a:cs typeface="Source Sans Pro"/>
                <a:sym typeface="Source Sans Pro"/>
              </a:rPr>
              <a:t>What do you think people can learn in order to take care of themselves better?</a:t>
            </a:r>
            <a:br>
              <a:rPr lang="en" sz="2000">
                <a:solidFill>
                  <a:schemeClr val="lt1"/>
                </a:solidFill>
                <a:latin typeface="Source Sans Pro"/>
                <a:ea typeface="Source Sans Pro"/>
                <a:cs typeface="Source Sans Pro"/>
                <a:sym typeface="Source Sans Pro"/>
              </a:rPr>
            </a:br>
          </a:p>
          <a:p>
            <a:pPr lvl="0" rtl="0">
              <a:lnSpc>
                <a:spcPct val="150000"/>
              </a:lnSpc>
              <a:spcBef>
                <a:spcPts val="0"/>
              </a:spcBef>
              <a:spcAft>
                <a:spcPts val="1600"/>
              </a:spcAft>
              <a:buNone/>
            </a:pPr>
            <a:r>
              <a:rPr i="1" lang="en" sz="2000">
                <a:solidFill>
                  <a:schemeClr val="lt1"/>
                </a:solidFill>
                <a:latin typeface="Source Sans Pro"/>
                <a:ea typeface="Source Sans Pro"/>
                <a:cs typeface="Source Sans Pro"/>
                <a:sym typeface="Source Sans Pro"/>
              </a:rPr>
              <a:t>“People need to learn…what [are] the issues and problems that they need to let go, and what are the ones they need to recognize that they need to get outside help from.”</a:t>
            </a:r>
          </a:p>
          <a:p>
            <a:pPr lvl="0">
              <a:spcBef>
                <a:spcPts val="0"/>
              </a:spcBef>
              <a:buNone/>
            </a:pPr>
            <a:r>
              <a:t/>
            </a:r>
            <a:endParaRPr i="1" sz="2000">
              <a:solidFill>
                <a:schemeClr val="lt1"/>
              </a:solidFill>
              <a:latin typeface="Source Sans Pro"/>
              <a:ea typeface="Source Sans Pro"/>
              <a:cs typeface="Source Sans Pro"/>
              <a:sym typeface="Source Sans Pro"/>
            </a:endParaRPr>
          </a:p>
        </p:txBody>
      </p:sp>
      <p:pic>
        <p:nvPicPr>
          <p:cNvPr id="101" name="Shape 101"/>
          <p:cNvPicPr preferRelativeResize="0"/>
          <p:nvPr/>
        </p:nvPicPr>
        <p:blipFill rotWithShape="1">
          <a:blip r:embed="rId3">
            <a:alphaModFix/>
          </a:blip>
          <a:srcRect b="19961" l="0" r="24676" t="0"/>
          <a:stretch/>
        </p:blipFill>
        <p:spPr>
          <a:xfrm>
            <a:off x="1283725" y="2326400"/>
            <a:ext cx="1768450" cy="2223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265500" y="737475"/>
            <a:ext cx="4045200" cy="1786200"/>
          </a:xfrm>
          <a:prstGeom prst="rect">
            <a:avLst/>
          </a:prstGeom>
        </p:spPr>
        <p:txBody>
          <a:bodyPr anchorCtr="0" anchor="b" bIns="91425" lIns="91425" rIns="91425" wrap="square" tIns="91425">
            <a:noAutofit/>
          </a:bodyPr>
          <a:lstStyle/>
          <a:p>
            <a:pPr lvl="0" rtl="0">
              <a:spcBef>
                <a:spcPts val="0"/>
              </a:spcBef>
              <a:buNone/>
            </a:pPr>
            <a:r>
              <a:rPr lang="en" sz="3000"/>
              <a:t>Interview 2 - Young Professional</a:t>
            </a:r>
          </a:p>
          <a:p>
            <a:pPr lvl="0">
              <a:spcBef>
                <a:spcPts val="0"/>
              </a:spcBef>
              <a:buNone/>
            </a:pPr>
            <a:r>
              <a:t/>
            </a:r>
            <a:endParaRPr sz="1200"/>
          </a:p>
        </p:txBody>
      </p:sp>
      <p:sp>
        <p:nvSpPr>
          <p:cNvPr id="107" name="Shape 107"/>
          <p:cNvSpPr txBox="1"/>
          <p:nvPr>
            <p:ph idx="2" type="body"/>
          </p:nvPr>
        </p:nvSpPr>
        <p:spPr>
          <a:xfrm>
            <a:off x="4659000" y="378525"/>
            <a:ext cx="4419900" cy="4047900"/>
          </a:xfrm>
          <a:prstGeom prst="rect">
            <a:avLst/>
          </a:prstGeom>
        </p:spPr>
        <p:txBody>
          <a:bodyPr anchorCtr="0" anchor="ctr" bIns="91425" lIns="91425" rIns="91425" wrap="square" tIns="91425">
            <a:noAutofit/>
          </a:bodyPr>
          <a:lstStyle/>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22 years old, graduated university in 2017</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Lives in NYC with 3 friends</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Identifies as having struggled with living alone, self-care, and overall mental health issues</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Believes he has excellent self-care habits</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Target/typical user</a:t>
            </a:r>
          </a:p>
        </p:txBody>
      </p:sp>
      <p:sp>
        <p:nvSpPr>
          <p:cNvPr id="108" name="Shape 108"/>
          <p:cNvSpPr txBox="1"/>
          <p:nvPr/>
        </p:nvSpPr>
        <p:spPr>
          <a:xfrm>
            <a:off x="417600" y="2221400"/>
            <a:ext cx="3741000" cy="6771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solidFill>
                  <a:schemeClr val="lt2"/>
                </a:solidFill>
                <a:latin typeface="Economica"/>
                <a:ea typeface="Economica"/>
                <a:cs typeface="Economica"/>
                <a:sym typeface="Economica"/>
              </a:rPr>
              <a:t>*Wanted to remain anonymous*</a:t>
            </a:r>
          </a:p>
        </p:txBody>
      </p:sp>
      <p:sp>
        <p:nvSpPr>
          <p:cNvPr id="109" name="Shape 109"/>
          <p:cNvSpPr txBox="1"/>
          <p:nvPr/>
        </p:nvSpPr>
        <p:spPr>
          <a:xfrm>
            <a:off x="2265750" y="234375"/>
            <a:ext cx="7333800" cy="8556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id="110" name="Shape 110"/>
          <p:cNvPicPr preferRelativeResize="0"/>
          <p:nvPr/>
        </p:nvPicPr>
        <p:blipFill rotWithShape="1">
          <a:blip r:embed="rId3">
            <a:alphaModFix/>
          </a:blip>
          <a:srcRect b="-7587" l="0" r="0" t="19357"/>
          <a:stretch/>
        </p:blipFill>
        <p:spPr>
          <a:xfrm>
            <a:off x="1233000" y="2781800"/>
            <a:ext cx="2110200" cy="1644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265500" y="572925"/>
            <a:ext cx="4045200" cy="1786200"/>
          </a:xfrm>
          <a:prstGeom prst="rect">
            <a:avLst/>
          </a:prstGeom>
        </p:spPr>
        <p:txBody>
          <a:bodyPr anchorCtr="0" anchor="b" bIns="91425" lIns="91425" rIns="91425" wrap="square" tIns="91425">
            <a:noAutofit/>
          </a:bodyPr>
          <a:lstStyle/>
          <a:p>
            <a:pPr lvl="0" rtl="0">
              <a:spcBef>
                <a:spcPts val="0"/>
              </a:spcBef>
              <a:buNone/>
            </a:pPr>
            <a:r>
              <a:rPr lang="en" sz="3000"/>
              <a:t>Interview 2</a:t>
            </a:r>
            <a:r>
              <a:rPr lang="en" sz="3000"/>
              <a:t> - Young Professional</a:t>
            </a:r>
          </a:p>
        </p:txBody>
      </p:sp>
      <p:sp>
        <p:nvSpPr>
          <p:cNvPr id="116" name="Shape 116"/>
          <p:cNvSpPr txBox="1"/>
          <p:nvPr>
            <p:ph idx="2" type="body"/>
          </p:nvPr>
        </p:nvSpPr>
        <p:spPr>
          <a:xfrm>
            <a:off x="4939500" y="572925"/>
            <a:ext cx="3837000" cy="3695100"/>
          </a:xfrm>
          <a:prstGeom prst="rect">
            <a:avLst/>
          </a:prstGeom>
        </p:spPr>
        <p:txBody>
          <a:bodyPr anchorCtr="0" anchor="ctr" bIns="91425" lIns="91425" rIns="91425" wrap="square" tIns="91425">
            <a:noAutofit/>
          </a:bodyPr>
          <a:lstStyle/>
          <a:p>
            <a:pPr lvl="0" rtl="0">
              <a:lnSpc>
                <a:spcPct val="150000"/>
              </a:lnSpc>
              <a:spcBef>
                <a:spcPts val="0"/>
              </a:spcBef>
              <a:buNone/>
            </a:pPr>
            <a:r>
              <a:rPr i="1" lang="en" sz="2000">
                <a:solidFill>
                  <a:srgbClr val="FFFFFF"/>
                </a:solidFill>
                <a:latin typeface="Source Sans Pro"/>
                <a:ea typeface="Source Sans Pro"/>
                <a:cs typeface="Source Sans Pro"/>
                <a:sym typeface="Source Sans Pro"/>
              </a:rPr>
              <a:t>“Preventative measures are always the best measures, so I self-regulate by questioning myself everyday and thinking about my decisions, rather than letting it get to the point where I need to respond to something super negative in my life. But it’s hard to keep all of that in check."</a:t>
            </a:r>
          </a:p>
        </p:txBody>
      </p:sp>
      <p:pic>
        <p:nvPicPr>
          <p:cNvPr id="117" name="Shape 117"/>
          <p:cNvPicPr preferRelativeResize="0"/>
          <p:nvPr/>
        </p:nvPicPr>
        <p:blipFill>
          <a:blip r:embed="rId3">
            <a:alphaModFix/>
          </a:blip>
          <a:stretch>
            <a:fillRect/>
          </a:stretch>
        </p:blipFill>
        <p:spPr>
          <a:xfrm>
            <a:off x="1233000" y="2404025"/>
            <a:ext cx="2110190" cy="1864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1" name="Shape 121"/>
        <p:cNvGrpSpPr/>
        <p:nvPr/>
      </p:nvGrpSpPr>
      <p:grpSpPr>
        <a:xfrm>
          <a:off x="0" y="0"/>
          <a:ext cx="0" cy="0"/>
          <a:chOff x="0" y="0"/>
          <a:chExt cx="0" cy="0"/>
        </a:xfrm>
      </p:grpSpPr>
      <p:sp>
        <p:nvSpPr>
          <p:cNvPr id="122" name="Shape 122"/>
          <p:cNvSpPr txBox="1"/>
          <p:nvPr>
            <p:ph type="title"/>
          </p:nvPr>
        </p:nvSpPr>
        <p:spPr>
          <a:xfrm>
            <a:off x="265500" y="0"/>
            <a:ext cx="4045200" cy="1358400"/>
          </a:xfrm>
          <a:prstGeom prst="rect">
            <a:avLst/>
          </a:prstGeom>
        </p:spPr>
        <p:txBody>
          <a:bodyPr anchorCtr="0" anchor="b" bIns="91425" lIns="91425" rIns="91425" wrap="square" tIns="91425">
            <a:noAutofit/>
          </a:bodyPr>
          <a:lstStyle/>
          <a:p>
            <a:pPr lvl="0">
              <a:spcBef>
                <a:spcPts val="0"/>
              </a:spcBef>
              <a:buNone/>
            </a:pPr>
            <a:r>
              <a:rPr lang="en" sz="3000"/>
              <a:t>Interview 3 - Residence Dean</a:t>
            </a:r>
          </a:p>
        </p:txBody>
      </p:sp>
      <p:sp>
        <p:nvSpPr>
          <p:cNvPr id="123" name="Shape 123"/>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Residence Dean for Wilbur Hall</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Coordinates care and support on campus</a:t>
            </a:r>
          </a:p>
          <a:p>
            <a:pPr indent="-355600" lvl="0" marL="457200" rtl="0">
              <a:lnSpc>
                <a:spcPct val="150000"/>
              </a:lnSpc>
              <a:spcBef>
                <a:spcPts val="0"/>
              </a:spcBef>
              <a:buSzPct val="100000"/>
              <a:buFont typeface="Source Sans Pro"/>
              <a:buChar char="●"/>
            </a:pPr>
            <a:r>
              <a:rPr lang="en" sz="2000">
                <a:latin typeface="Source Sans Pro"/>
                <a:ea typeface="Source Sans Pro"/>
                <a:cs typeface="Source Sans Pro"/>
                <a:sym typeface="Source Sans Pro"/>
              </a:rPr>
              <a:t>Deals with both mild and extreme student issues</a:t>
            </a:r>
          </a:p>
        </p:txBody>
      </p:sp>
      <p:pic>
        <p:nvPicPr>
          <p:cNvPr id="124" name="Shape 124"/>
          <p:cNvPicPr preferRelativeResize="0"/>
          <p:nvPr/>
        </p:nvPicPr>
        <p:blipFill>
          <a:blip r:embed="rId3">
            <a:alphaModFix/>
          </a:blip>
          <a:stretch>
            <a:fillRect/>
          </a:stretch>
        </p:blipFill>
        <p:spPr>
          <a:xfrm>
            <a:off x="777848" y="1669099"/>
            <a:ext cx="2887725" cy="288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